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6"/>
  </p:notesMasterIdLst>
  <p:handoutMasterIdLst>
    <p:handoutMasterId r:id="rId57"/>
  </p:handoutMasterIdLst>
  <p:sldIdLst>
    <p:sldId id="375" r:id="rId2"/>
    <p:sldId id="355" r:id="rId3"/>
    <p:sldId id="411" r:id="rId4"/>
    <p:sldId id="457" r:id="rId5"/>
    <p:sldId id="404" r:id="rId6"/>
    <p:sldId id="398" r:id="rId7"/>
    <p:sldId id="436" r:id="rId8"/>
    <p:sldId id="464" r:id="rId9"/>
    <p:sldId id="465" r:id="rId10"/>
    <p:sldId id="466" r:id="rId11"/>
    <p:sldId id="467" r:id="rId12"/>
    <p:sldId id="468" r:id="rId13"/>
    <p:sldId id="469" r:id="rId14"/>
    <p:sldId id="458" r:id="rId15"/>
    <p:sldId id="459" r:id="rId16"/>
    <p:sldId id="460" r:id="rId17"/>
    <p:sldId id="461" r:id="rId18"/>
    <p:sldId id="462" r:id="rId19"/>
    <p:sldId id="463" r:id="rId20"/>
    <p:sldId id="422" r:id="rId21"/>
    <p:sldId id="400" r:id="rId22"/>
    <p:sldId id="423" r:id="rId23"/>
    <p:sldId id="424" r:id="rId24"/>
    <p:sldId id="425" r:id="rId25"/>
    <p:sldId id="426" r:id="rId26"/>
    <p:sldId id="399" r:id="rId27"/>
    <p:sldId id="447" r:id="rId28"/>
    <p:sldId id="446" r:id="rId29"/>
    <p:sldId id="453" r:id="rId30"/>
    <p:sldId id="454" r:id="rId31"/>
    <p:sldId id="455" r:id="rId32"/>
    <p:sldId id="456" r:id="rId33"/>
    <p:sldId id="410" r:id="rId34"/>
    <p:sldId id="451" r:id="rId35"/>
    <p:sldId id="452" r:id="rId36"/>
    <p:sldId id="416" r:id="rId37"/>
    <p:sldId id="403" r:id="rId38"/>
    <p:sldId id="418" r:id="rId39"/>
    <p:sldId id="417" r:id="rId40"/>
    <p:sldId id="420" r:id="rId41"/>
    <p:sldId id="421" r:id="rId42"/>
    <p:sldId id="402" r:id="rId43"/>
    <p:sldId id="393" r:id="rId44"/>
    <p:sldId id="397" r:id="rId45"/>
    <p:sldId id="314" r:id="rId46"/>
    <p:sldId id="377" r:id="rId47"/>
    <p:sldId id="321" r:id="rId48"/>
    <p:sldId id="380" r:id="rId49"/>
    <p:sldId id="379" r:id="rId50"/>
    <p:sldId id="427" r:id="rId51"/>
    <p:sldId id="428" r:id="rId52"/>
    <p:sldId id="429" r:id="rId53"/>
    <p:sldId id="401" r:id="rId54"/>
    <p:sldId id="430" r:id="rId55"/>
  </p:sldIdLst>
  <p:sldSz cx="9144000" cy="6858000" type="screen4x3"/>
  <p:notesSz cx="6881813"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5DC"/>
    <a:srgbClr val="465D0B"/>
    <a:srgbClr val="0033CC"/>
    <a:srgbClr val="990000"/>
    <a:srgbClr val="F0F3EE"/>
    <a:srgbClr val="669900"/>
    <a:srgbClr val="ADD8E6"/>
    <a:srgbClr val="FFC0CB"/>
    <a:srgbClr val="F96E05"/>
    <a:srgbClr val="EE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46" autoAdjust="0"/>
    <p:restoredTop sz="94533" autoAdjust="0"/>
  </p:normalViewPr>
  <p:slideViewPr>
    <p:cSldViewPr>
      <p:cViewPr>
        <p:scale>
          <a:sx n="75" d="100"/>
          <a:sy n="75" d="100"/>
        </p:scale>
        <p:origin x="1098" y="54"/>
      </p:cViewPr>
      <p:guideLst>
        <p:guide orient="horz" pos="2160"/>
        <p:guide pos="2880"/>
      </p:guideLst>
    </p:cSldViewPr>
  </p:slideViewPr>
  <p:outlineViewPr>
    <p:cViewPr>
      <p:scale>
        <a:sx n="33" d="100"/>
        <a:sy n="33" d="100"/>
      </p:scale>
      <p:origin x="48"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5138"/>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97313" y="0"/>
            <a:ext cx="2982912" cy="465138"/>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37ED3ADA-7CB8-4F3F-857D-0DCD2BF8C27F}" type="datetimeFigureOut">
              <a:rPr lang="en-US"/>
              <a:pPr>
                <a:defRPr/>
              </a:pPr>
              <a:t>4/25/2017</a:t>
            </a:fld>
            <a:endParaRPr lang="en-US"/>
          </a:p>
        </p:txBody>
      </p:sp>
      <p:sp>
        <p:nvSpPr>
          <p:cNvPr id="4" name="Footer Placeholder 3"/>
          <p:cNvSpPr>
            <a:spLocks noGrp="1"/>
          </p:cNvSpPr>
          <p:nvPr>
            <p:ph type="ftr" sz="quarter" idx="2"/>
          </p:nvPr>
        </p:nvSpPr>
        <p:spPr>
          <a:xfrm>
            <a:off x="0" y="8829675"/>
            <a:ext cx="2982913" cy="465138"/>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97313" y="8829675"/>
            <a:ext cx="2982912" cy="465138"/>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2A429925-CFC9-4E7E-AB00-AEC9CEA9EC08}" type="slidenum">
              <a:rPr lang="en-US"/>
              <a:pPr>
                <a:defRPr/>
              </a:pPr>
              <a:t>‹#›</a:t>
            </a:fld>
            <a:endParaRPr lang="en-US"/>
          </a:p>
        </p:txBody>
      </p:sp>
    </p:spTree>
    <p:extLst>
      <p:ext uri="{BB962C8B-B14F-4D97-AF65-F5344CB8AC3E}">
        <p14:creationId xmlns:p14="http://schemas.microsoft.com/office/powerpoint/2010/main" val="31815188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913" cy="465138"/>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97313" y="0"/>
            <a:ext cx="2982912" cy="465138"/>
          </a:xfrm>
          <a:prstGeom prst="rect">
            <a:avLst/>
          </a:prstGeom>
        </p:spPr>
        <p:txBody>
          <a:bodyPr vert="horz" lIns="91440" tIns="45720" rIns="91440" bIns="45720" rtlCol="0"/>
          <a:lstStyle>
            <a:lvl1pPr algn="r" fontAlgn="auto">
              <a:spcBef>
                <a:spcPts val="0"/>
              </a:spcBef>
              <a:spcAft>
                <a:spcPts val="0"/>
              </a:spcAft>
              <a:defRPr sz="1200" smtClean="0">
                <a:latin typeface="+mn-lt"/>
              </a:defRPr>
            </a:lvl1pPr>
          </a:lstStyle>
          <a:p>
            <a:pPr>
              <a:defRPr/>
            </a:pPr>
            <a:fld id="{BB4B0C32-0A38-4A57-8FBB-D7A719E44597}" type="datetimeFigureOut">
              <a:rPr lang="en-US"/>
              <a:pPr>
                <a:defRPr/>
              </a:pPr>
              <a:t>4/25/2017</a:t>
            </a:fld>
            <a:endParaRPr lang="en-US"/>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8975" y="4416425"/>
            <a:ext cx="5505450" cy="4183063"/>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29675"/>
            <a:ext cx="2982913" cy="465138"/>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97313" y="8829675"/>
            <a:ext cx="2982912" cy="465138"/>
          </a:xfrm>
          <a:prstGeom prst="rect">
            <a:avLst/>
          </a:prstGeom>
        </p:spPr>
        <p:txBody>
          <a:bodyPr vert="horz" lIns="91440" tIns="45720" rIns="91440" bIns="45720" rtlCol="0" anchor="b"/>
          <a:lstStyle>
            <a:lvl1pPr algn="r" fontAlgn="auto">
              <a:spcBef>
                <a:spcPts val="0"/>
              </a:spcBef>
              <a:spcAft>
                <a:spcPts val="0"/>
              </a:spcAft>
              <a:defRPr sz="1200" smtClean="0">
                <a:latin typeface="+mn-lt"/>
              </a:defRPr>
            </a:lvl1pPr>
          </a:lstStyle>
          <a:p>
            <a:pPr>
              <a:defRPr/>
            </a:pPr>
            <a:fld id="{28848DFE-3482-404E-9CF8-4EA7B7BC1A6F}" type="slidenum">
              <a:rPr lang="en-US"/>
              <a:pPr>
                <a:defRPr/>
              </a:pPr>
              <a:t>‹#›</a:t>
            </a:fld>
            <a:endParaRPr lang="en-US"/>
          </a:p>
        </p:txBody>
      </p:sp>
    </p:spTree>
    <p:extLst>
      <p:ext uri="{BB962C8B-B14F-4D97-AF65-F5344CB8AC3E}">
        <p14:creationId xmlns:p14="http://schemas.microsoft.com/office/powerpoint/2010/main" val="216447990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8848DFE-3482-404E-9CF8-4EA7B7BC1A6F}" type="slidenum">
              <a:rPr lang="en-US" smtClean="0"/>
              <a:pPr>
                <a:defRPr/>
              </a:pPr>
              <a:t>1</a:t>
            </a:fld>
            <a:endParaRPr lang="en-US"/>
          </a:p>
        </p:txBody>
      </p:sp>
    </p:spTree>
    <p:extLst>
      <p:ext uri="{BB962C8B-B14F-4D97-AF65-F5344CB8AC3E}">
        <p14:creationId xmlns:p14="http://schemas.microsoft.com/office/powerpoint/2010/main" val="1726978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8848DFE-3482-404E-9CF8-4EA7B7BC1A6F}" type="slidenum">
              <a:rPr lang="en-US" smtClean="0"/>
              <a:pPr>
                <a:defRPr/>
              </a:pPr>
              <a:t>2</a:t>
            </a:fld>
            <a:endParaRPr lang="en-US"/>
          </a:p>
        </p:txBody>
      </p:sp>
    </p:spTree>
    <p:extLst>
      <p:ext uri="{BB962C8B-B14F-4D97-AF65-F5344CB8AC3E}">
        <p14:creationId xmlns:p14="http://schemas.microsoft.com/office/powerpoint/2010/main" val="553155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p:spPr>
      </p:sp>
      <p:sp>
        <p:nvSpPr>
          <p:cNvPr id="8704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smtClean="0"/>
          </a:p>
        </p:txBody>
      </p:sp>
      <p:sp>
        <p:nvSpPr>
          <p:cNvPr id="8704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8D4E937-F314-4463-8765-D67323390985}" type="slidenum">
              <a:rPr lang="en-US"/>
              <a:pPr fontAlgn="base">
                <a:spcBef>
                  <a:spcPct val="0"/>
                </a:spcBef>
                <a:spcAft>
                  <a:spcPct val="0"/>
                </a:spcAft>
              </a:pPr>
              <a:t>45</a:t>
            </a:fld>
            <a:endParaRPr lang="en-US"/>
          </a:p>
        </p:txBody>
      </p:sp>
    </p:spTree>
    <p:extLst>
      <p:ext uri="{BB962C8B-B14F-4D97-AF65-F5344CB8AC3E}">
        <p14:creationId xmlns:p14="http://schemas.microsoft.com/office/powerpoint/2010/main" val="2660266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8848DFE-3482-404E-9CF8-4EA7B7BC1A6F}" type="slidenum">
              <a:rPr lang="en-US" smtClean="0"/>
              <a:pPr>
                <a:defRPr/>
              </a:pPr>
              <a:t>46</a:t>
            </a:fld>
            <a:endParaRPr lang="en-US"/>
          </a:p>
        </p:txBody>
      </p:sp>
    </p:spTree>
    <p:extLst>
      <p:ext uri="{BB962C8B-B14F-4D97-AF65-F5344CB8AC3E}">
        <p14:creationId xmlns:p14="http://schemas.microsoft.com/office/powerpoint/2010/main" val="2783146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28848DFE-3482-404E-9CF8-4EA7B7BC1A6F}" type="slidenum">
              <a:rPr lang="en-US" smtClean="0"/>
              <a:pPr>
                <a:defRPr/>
              </a:pPr>
              <a:t>47</a:t>
            </a:fld>
            <a:endParaRPr lang="en-US"/>
          </a:p>
        </p:txBody>
      </p:sp>
    </p:spTree>
    <p:extLst>
      <p:ext uri="{BB962C8B-B14F-4D97-AF65-F5344CB8AC3E}">
        <p14:creationId xmlns:p14="http://schemas.microsoft.com/office/powerpoint/2010/main" val="583346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8848DFE-3482-404E-9CF8-4EA7B7BC1A6F}" type="slidenum">
              <a:rPr lang="en-US" smtClean="0"/>
              <a:pPr>
                <a:defRPr/>
              </a:pPr>
              <a:t>48</a:t>
            </a:fld>
            <a:endParaRPr lang="en-US"/>
          </a:p>
        </p:txBody>
      </p:sp>
    </p:spTree>
    <p:extLst>
      <p:ext uri="{BB962C8B-B14F-4D97-AF65-F5344CB8AC3E}">
        <p14:creationId xmlns:p14="http://schemas.microsoft.com/office/powerpoint/2010/main" val="2971475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coefficients and odds ratios for all of the model’s covariates are provided in Appendix B. Odds ratios can be difficult to interpret in a practical sense; therefore, figures 1 and 2 graph the model’s predicted probability of graduating for a CC new freshman and transfer student compared to a non-CC peer assuming all other things are equal over six years of enrollment.</a:t>
            </a:r>
            <a:endParaRPr lang="en-US" altLang="en-US" dirty="0" smtClean="0"/>
          </a:p>
          <a:p>
            <a:endParaRPr lang="en-US" altLang="en-US" dirty="0" smtClean="0"/>
          </a:p>
          <a:p>
            <a:endParaRPr lang="en-US" altLang="en-US" dirty="0" smtClean="0"/>
          </a:p>
        </p:txBody>
      </p:sp>
      <p:sp>
        <p:nvSpPr>
          <p:cNvPr id="4" name="Slide Number Placeholder 3"/>
          <p:cNvSpPr>
            <a:spLocks noGrp="1"/>
          </p:cNvSpPr>
          <p:nvPr>
            <p:ph type="sldNum" sz="quarter" idx="10"/>
          </p:nvPr>
        </p:nvSpPr>
        <p:spPr/>
        <p:txBody>
          <a:bodyPr/>
          <a:lstStyle/>
          <a:p>
            <a:pPr>
              <a:defRPr/>
            </a:pPr>
            <a:fld id="{28848DFE-3482-404E-9CF8-4EA7B7BC1A6F}" type="slidenum">
              <a:rPr lang="en-US" smtClean="0"/>
              <a:pPr>
                <a:defRPr/>
              </a:pPr>
              <a:t>49</a:t>
            </a:fld>
            <a:endParaRPr lang="en-US"/>
          </a:p>
        </p:txBody>
      </p:sp>
    </p:spTree>
    <p:extLst>
      <p:ext uri="{BB962C8B-B14F-4D97-AF65-F5344CB8AC3E}">
        <p14:creationId xmlns:p14="http://schemas.microsoft.com/office/powerpoint/2010/main" val="3913415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2"/>
          <p:cNvSpPr/>
          <p:nvPr/>
        </p:nvSpPr>
        <p:spPr>
          <a:xfrm flipV="1">
            <a:off x="5410200" y="3810000"/>
            <a:ext cx="3733800" cy="90488"/>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Rectangle 23"/>
          <p:cNvSpPr/>
          <p:nvPr/>
        </p:nvSpPr>
        <p:spPr>
          <a:xfrm flipV="1">
            <a:off x="5410200" y="3897313"/>
            <a:ext cx="3733800" cy="19208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24"/>
          <p:cNvSpPr/>
          <p:nvPr/>
        </p:nvSpPr>
        <p:spPr>
          <a:xfrm flipV="1">
            <a:off x="5410200" y="4114800"/>
            <a:ext cx="3733800"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25"/>
          <p:cNvSpPr/>
          <p:nvPr/>
        </p:nvSpPr>
        <p:spPr>
          <a:xfrm flipV="1">
            <a:off x="5410200" y="4164013"/>
            <a:ext cx="1965325" cy="19050"/>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Rectangle 26"/>
          <p:cNvSpPr/>
          <p:nvPr/>
        </p:nvSpPr>
        <p:spPr>
          <a:xfrm flipV="1">
            <a:off x="5410200" y="4198938"/>
            <a:ext cx="1965325" cy="9525"/>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11" name="Rounded Rectangle 29"/>
          <p:cNvSpPr/>
          <p:nvPr/>
        </p:nvSpPr>
        <p:spPr bwMode="white">
          <a:xfrm>
            <a:off x="5410200" y="3962400"/>
            <a:ext cx="3063875" cy="26988"/>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12" name="Rounded Rectangle 30"/>
          <p:cNvSpPr/>
          <p:nvPr/>
        </p:nvSpPr>
        <p:spPr bwMode="white">
          <a:xfrm>
            <a:off x="7377113" y="4060825"/>
            <a:ext cx="1600200" cy="36513"/>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Rectangle 6"/>
          <p:cNvSpPr/>
          <p:nvPr/>
        </p:nvSpPr>
        <p:spPr>
          <a:xfrm>
            <a:off x="0" y="3649663"/>
            <a:ext cx="9144000" cy="2444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Rectangle 9"/>
          <p:cNvSpPr/>
          <p:nvPr/>
        </p:nvSpPr>
        <p:spPr>
          <a:xfrm>
            <a:off x="0" y="3675063"/>
            <a:ext cx="9144000" cy="1412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Rectangle 10"/>
          <p:cNvSpPr/>
          <p:nvPr/>
        </p:nvSpPr>
        <p:spPr>
          <a:xfrm flipV="1">
            <a:off x="6413500" y="3643313"/>
            <a:ext cx="2730500" cy="247650"/>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Rectangle 18"/>
          <p:cNvSpPr/>
          <p:nvPr/>
        </p:nvSpPr>
        <p:spPr>
          <a:xfrm>
            <a:off x="0" y="0"/>
            <a:ext cx="9144000" cy="37020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lang="en-US" smtClean="0"/>
              <a:t>Click to edit Master title style</a:t>
            </a:r>
            <a:endParaRPr lang="en-US"/>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17" name="Date Placeholder 27"/>
          <p:cNvSpPr>
            <a:spLocks noGrp="1"/>
          </p:cNvSpPr>
          <p:nvPr>
            <p:ph type="dt" sz="half" idx="10"/>
          </p:nvPr>
        </p:nvSpPr>
        <p:spPr>
          <a:xfrm>
            <a:off x="6705600" y="4206875"/>
            <a:ext cx="960438" cy="457200"/>
          </a:xfrm>
        </p:spPr>
        <p:txBody>
          <a:bodyPr/>
          <a:lstStyle>
            <a:lvl1pPr>
              <a:defRPr/>
            </a:lvl1pPr>
          </a:lstStyle>
          <a:p>
            <a:pPr>
              <a:defRPr/>
            </a:pPr>
            <a:fld id="{1B9CB7AB-9D13-452E-A79D-8320761879E9}" type="datetimeFigureOut">
              <a:rPr lang="en-US"/>
              <a:pPr>
                <a:defRPr/>
              </a:pPr>
              <a:t>4/25/2017</a:t>
            </a:fld>
            <a:endParaRPr lang="en-US"/>
          </a:p>
        </p:txBody>
      </p:sp>
      <p:sp>
        <p:nvSpPr>
          <p:cNvPr id="18" name="Footer Placeholder 16"/>
          <p:cNvSpPr>
            <a:spLocks noGrp="1"/>
          </p:cNvSpPr>
          <p:nvPr>
            <p:ph type="ftr" sz="quarter" idx="11"/>
          </p:nvPr>
        </p:nvSpPr>
        <p:spPr>
          <a:xfrm>
            <a:off x="5410200" y="4205288"/>
            <a:ext cx="1295400" cy="457200"/>
          </a:xfrm>
        </p:spPr>
        <p:txBody>
          <a:bodyPr/>
          <a:lstStyle>
            <a:lvl1pPr>
              <a:defRPr/>
            </a:lvl1pPr>
          </a:lstStyle>
          <a:p>
            <a:pPr>
              <a:defRPr/>
            </a:pPr>
            <a:endParaRPr lang="en-US"/>
          </a:p>
        </p:txBody>
      </p:sp>
      <p:sp>
        <p:nvSpPr>
          <p:cNvPr id="19" name="Slide Number Placeholder 28"/>
          <p:cNvSpPr>
            <a:spLocks noGrp="1"/>
          </p:cNvSpPr>
          <p:nvPr>
            <p:ph type="sldNum" sz="quarter" idx="12"/>
          </p:nvPr>
        </p:nvSpPr>
        <p:spPr>
          <a:xfrm>
            <a:off x="8320088" y="1588"/>
            <a:ext cx="747712" cy="365125"/>
          </a:xfrm>
        </p:spPr>
        <p:txBody>
          <a:bodyPr/>
          <a:lstStyle>
            <a:lvl1pPr algn="r">
              <a:defRPr sz="1800" smtClean="0">
                <a:solidFill>
                  <a:schemeClr val="bg1"/>
                </a:solidFill>
              </a:defRPr>
            </a:lvl1pPr>
          </a:lstStyle>
          <a:p>
            <a:pPr>
              <a:defRPr/>
            </a:pPr>
            <a:fld id="{F78777F1-3001-42DD-AE49-7A7653D56161}"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CBBF1C4A-29C1-4936-ACC3-3727CBDA4A94}" type="datetimeFigureOut">
              <a:rPr lang="en-US"/>
              <a:pPr>
                <a:defRPr/>
              </a:pPr>
              <a:t>4/25/2017</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08ACB6C6-CBEE-48A5-8C7A-2E4B089D1180}"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143000"/>
            <a:ext cx="62484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8F151A5A-A951-4118-A6F2-581FAA0AE413}" type="datetimeFigureOut">
              <a:rPr lang="en-US"/>
              <a:pPr>
                <a:defRPr/>
              </a:pPr>
              <a:t>4/25/2017</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A9A7F5F0-8851-4D8C-B5BE-79C4A7530BB2}"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C5F3E6CE-E1A9-418C-9DFF-86F3C188F51F}" type="datetimeFigureOut">
              <a:rPr lang="en-US"/>
              <a:pPr>
                <a:defRPr/>
              </a:pPr>
              <a:t>4/25/2017</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E6E183BB-3E1E-4733-AAF4-46FAE9A46B2E}"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lang="en-US" smtClean="0"/>
              <a:t>Click to edit Master title style</a:t>
            </a:r>
            <a:endParaRPr lang="en-US"/>
          </a:p>
        </p:txBody>
      </p:sp>
      <p:sp>
        <p:nvSpPr>
          <p:cNvPr id="3" name="Text Placeholder 2"/>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13"/>
          <p:cNvSpPr>
            <a:spLocks noGrp="1"/>
          </p:cNvSpPr>
          <p:nvPr>
            <p:ph type="dt" sz="half" idx="10"/>
          </p:nvPr>
        </p:nvSpPr>
        <p:spPr/>
        <p:txBody>
          <a:bodyPr/>
          <a:lstStyle>
            <a:lvl1pPr>
              <a:defRPr/>
            </a:lvl1pPr>
          </a:lstStyle>
          <a:p>
            <a:pPr>
              <a:defRPr/>
            </a:pPr>
            <a:fld id="{EA6AE5C2-41F4-4893-959F-594D03459B64}" type="datetimeFigureOut">
              <a:rPr lang="en-US"/>
              <a:pPr>
                <a:defRPr/>
              </a:pPr>
              <a:t>4/25/2017</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DBF97492-7103-4902-9F50-360DDDE50F07}"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fld id="{C4DCFDF3-CA20-4183-80DB-45D07676D158}" type="datetimeFigureOut">
              <a:rPr lang="en-US"/>
              <a:pPr>
                <a:defRPr/>
              </a:pPr>
              <a:t>4/25/2017</a:t>
            </a:fld>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98B44726-4367-41F9-9762-9BD28ACC80E8}"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lstStyle>
            <a:lvl1pPr>
              <a:defRPr sz="4000" b="0" i="0"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25"/>
          <p:cNvSpPr>
            <a:spLocks noGrp="1"/>
          </p:cNvSpPr>
          <p:nvPr>
            <p:ph type="dt" sz="half" idx="10"/>
          </p:nvPr>
        </p:nvSpPr>
        <p:spPr/>
        <p:txBody>
          <a:bodyPr rtlCol="0"/>
          <a:lstStyle>
            <a:lvl1pPr>
              <a:defRPr/>
            </a:lvl1pPr>
          </a:lstStyle>
          <a:p>
            <a:pPr>
              <a:defRPr/>
            </a:pPr>
            <a:fld id="{D7B204D3-8209-42AF-966E-66D373120AA9}" type="datetimeFigureOut">
              <a:rPr lang="en-US"/>
              <a:pPr>
                <a:defRPr/>
              </a:pPr>
              <a:t>4/25/2017</a:t>
            </a:fld>
            <a:endParaRPr lang="en-US"/>
          </a:p>
        </p:txBody>
      </p:sp>
      <p:sp>
        <p:nvSpPr>
          <p:cNvPr id="8" name="Slide Number Placeholder 26"/>
          <p:cNvSpPr>
            <a:spLocks noGrp="1"/>
          </p:cNvSpPr>
          <p:nvPr>
            <p:ph type="sldNum" sz="quarter" idx="11"/>
          </p:nvPr>
        </p:nvSpPr>
        <p:spPr/>
        <p:txBody>
          <a:bodyPr rtlCol="0"/>
          <a:lstStyle>
            <a:lvl1pPr>
              <a:defRPr/>
            </a:lvl1pPr>
          </a:lstStyle>
          <a:p>
            <a:pPr>
              <a:defRPr/>
            </a:pPr>
            <a:fld id="{40D76475-8768-45AC-B3A6-06D694AFB273}" type="slidenum">
              <a:rPr lang="en-US"/>
              <a:pPr>
                <a:defRPr/>
              </a:pPr>
              <a:t>‹#›</a:t>
            </a:fld>
            <a:endParaRPr lang="en-US"/>
          </a:p>
        </p:txBody>
      </p:sp>
      <p:sp>
        <p:nvSpPr>
          <p:cNvPr id="9" name="Footer Placeholder 27"/>
          <p:cNvSpPr>
            <a:spLocks noGrp="1"/>
          </p:cNvSpPr>
          <p:nvPr>
            <p:ph type="ftr" sz="quarter" idx="12"/>
          </p:nvPr>
        </p:nvSpPr>
        <p:spPr/>
        <p:txBody>
          <a:bodyPr rtlCol="0"/>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lstStyle>
            <a:lvl1pPr>
              <a:defRPr sz="4000">
                <a:solidFill>
                  <a:schemeClr val="tx2"/>
                </a:solidFill>
              </a:defRPr>
            </a:lvl1pPr>
          </a:lstStyle>
          <a:p>
            <a:r>
              <a:rPr lang="en-US" smtClean="0"/>
              <a:t>Click to edit Master title style</a:t>
            </a:r>
            <a:endParaRPr lang="en-US"/>
          </a:p>
        </p:txBody>
      </p:sp>
      <p:sp>
        <p:nvSpPr>
          <p:cNvPr id="3" name="Date Placeholder 2"/>
          <p:cNvSpPr>
            <a:spLocks noGrp="1"/>
          </p:cNvSpPr>
          <p:nvPr>
            <p:ph type="dt" sz="half" idx="10"/>
          </p:nvPr>
        </p:nvSpPr>
        <p:spPr>
          <a:xfrm>
            <a:off x="6583363" y="612775"/>
            <a:ext cx="957262" cy="457200"/>
          </a:xfrm>
        </p:spPr>
        <p:txBody>
          <a:bodyPr/>
          <a:lstStyle>
            <a:lvl1pPr>
              <a:defRPr/>
            </a:lvl1pPr>
          </a:lstStyle>
          <a:p>
            <a:pPr>
              <a:defRPr/>
            </a:pPr>
            <a:fld id="{5670DC58-EE98-4F7B-B500-5AE07A769158}" type="datetimeFigureOut">
              <a:rPr lang="en-US"/>
              <a:pPr>
                <a:defRPr/>
              </a:pPr>
              <a:t>4/25/2017</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F83AF222-69E0-4FB7-9616-C05E91CE0BC4}"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p:txBody>
          <a:bodyPr/>
          <a:lstStyle>
            <a:lvl1pPr>
              <a:defRPr/>
            </a:lvl1pPr>
          </a:lstStyle>
          <a:p>
            <a:pPr>
              <a:defRPr/>
            </a:pPr>
            <a:fld id="{00E02B64-7203-4BB6-9311-3DCEDD57E180}" type="datetimeFigureOut">
              <a:rPr lang="en-US"/>
              <a:pPr>
                <a:defRPr/>
              </a:pPr>
              <a:t>4/25/2017</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22"/>
          <p:cNvSpPr>
            <a:spLocks noGrp="1"/>
          </p:cNvSpPr>
          <p:nvPr>
            <p:ph type="sldNum" sz="quarter" idx="12"/>
          </p:nvPr>
        </p:nvSpPr>
        <p:spPr/>
        <p:txBody>
          <a:bodyPr/>
          <a:lstStyle>
            <a:lvl1pPr>
              <a:defRPr/>
            </a:lvl1pPr>
          </a:lstStyle>
          <a:p>
            <a:pPr>
              <a:defRPr/>
            </a:pPr>
            <a:fld id="{261AA6F9-6B2B-482C-AEF2-5A2614209D7A}"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lang="en-US" smtClean="0"/>
              <a:t>Click to edit Master title style</a:t>
            </a:r>
            <a:endParaRPr lang="en-US"/>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fld id="{9AC8E3FE-0E5F-4531-97DE-FB716EC71C6F}" type="datetimeFigureOut">
              <a:rPr lang="en-US"/>
              <a:pPr>
                <a:defRPr/>
              </a:pPr>
              <a:t>4/25/2017</a:t>
            </a:fld>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D56F3168-CDC0-431A-B7BB-4E838DCE1558}"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en-US" smtClean="0"/>
              <a:t>Click to edit Master text styles</a:t>
            </a:r>
          </a:p>
        </p:txBody>
      </p:sp>
      <p:sp>
        <p:nvSpPr>
          <p:cNvPr id="5" name="Date Placeholder 13"/>
          <p:cNvSpPr>
            <a:spLocks noGrp="1"/>
          </p:cNvSpPr>
          <p:nvPr>
            <p:ph type="dt" sz="half" idx="10"/>
          </p:nvPr>
        </p:nvSpPr>
        <p:spPr/>
        <p:txBody>
          <a:bodyPr/>
          <a:lstStyle>
            <a:lvl1pPr>
              <a:defRPr/>
            </a:lvl1pPr>
          </a:lstStyle>
          <a:p>
            <a:pPr>
              <a:defRPr/>
            </a:pPr>
            <a:fld id="{5AF23153-570F-4959-BE82-95340CB2759E}" type="datetimeFigureOut">
              <a:rPr lang="en-US"/>
              <a:pPr>
                <a:defRPr/>
              </a:pPr>
              <a:t>4/25/2017</a:t>
            </a:fld>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581DC847-62BA-41B2-8E42-64AE38B3CC5F}"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0" y="366713"/>
            <a:ext cx="9144000" cy="8413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 name="Rectangle 28"/>
          <p:cNvSpPr/>
          <p:nvPr/>
        </p:nvSpPr>
        <p:spPr>
          <a:xfrm>
            <a:off x="0" y="0"/>
            <a:ext cx="9144000" cy="31115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 name="Rectangle 29"/>
          <p:cNvSpPr/>
          <p:nvPr/>
        </p:nvSpPr>
        <p:spPr>
          <a:xfrm>
            <a:off x="0" y="307975"/>
            <a:ext cx="9144000" cy="92075"/>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 name="Rectangle 30"/>
          <p:cNvSpPr/>
          <p:nvPr/>
        </p:nvSpPr>
        <p:spPr>
          <a:xfrm flipV="1">
            <a:off x="5410200" y="360363"/>
            <a:ext cx="3733800" cy="904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Rectangle 31"/>
          <p:cNvSpPr/>
          <p:nvPr/>
        </p:nvSpPr>
        <p:spPr>
          <a:xfrm flipV="1">
            <a:off x="5410200" y="439738"/>
            <a:ext cx="3733800" cy="18097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33" name="Rounded Rectangle 32"/>
          <p:cNvSpPr/>
          <p:nvPr/>
        </p:nvSpPr>
        <p:spPr bwMode="white">
          <a:xfrm>
            <a:off x="5407025" y="496888"/>
            <a:ext cx="3063875" cy="28575"/>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useBgFill="1">
        <p:nvSpPr>
          <p:cNvPr id="34" name="Rounded Rectangle 33"/>
          <p:cNvSpPr/>
          <p:nvPr/>
        </p:nvSpPr>
        <p:spPr bwMode="white">
          <a:xfrm>
            <a:off x="7373938" y="588963"/>
            <a:ext cx="1600200" cy="3651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 name="Rectangle 34"/>
          <p:cNvSpPr/>
          <p:nvPr/>
        </p:nvSpPr>
        <p:spPr bwMode="invGray">
          <a:xfrm>
            <a:off x="9085263" y="-1588"/>
            <a:ext cx="57150"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6" name="Rectangle 35"/>
          <p:cNvSpPr/>
          <p:nvPr/>
        </p:nvSpPr>
        <p:spPr bwMode="invGray">
          <a:xfrm>
            <a:off x="9043988" y="-1588"/>
            <a:ext cx="28575" cy="620713"/>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7" name="Rectangle 36"/>
          <p:cNvSpPr/>
          <p:nvPr/>
        </p:nvSpPr>
        <p:spPr bwMode="invGray">
          <a:xfrm>
            <a:off x="9024938" y="-1588"/>
            <a:ext cx="9525" cy="620713"/>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Rectangle 37"/>
          <p:cNvSpPr/>
          <p:nvPr/>
        </p:nvSpPr>
        <p:spPr bwMode="invGray">
          <a:xfrm>
            <a:off x="8975725" y="-1588"/>
            <a:ext cx="26988" cy="620713"/>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Rectangle 38"/>
          <p:cNvSpPr/>
          <p:nvPr/>
        </p:nvSpPr>
        <p:spPr bwMode="invGray">
          <a:xfrm>
            <a:off x="8915400" y="0"/>
            <a:ext cx="55563" cy="585788"/>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Rectangle 39"/>
          <p:cNvSpPr/>
          <p:nvPr/>
        </p:nvSpPr>
        <p:spPr bwMode="invGray">
          <a:xfrm>
            <a:off x="8874125" y="0"/>
            <a:ext cx="7938" cy="585788"/>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39" name="Title Placeholder 21"/>
          <p:cNvSpPr>
            <a:spLocks noGrp="1"/>
          </p:cNvSpPr>
          <p:nvPr>
            <p:ph type="title"/>
          </p:nvPr>
        </p:nvSpPr>
        <p:spPr bwMode="auto">
          <a:xfrm>
            <a:off x="457200" y="11430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40" name="Text Placeholder 12"/>
          <p:cNvSpPr>
            <a:spLocks noGrp="1"/>
          </p:cNvSpPr>
          <p:nvPr>
            <p:ph type="body" idx="1"/>
          </p:nvPr>
        </p:nvSpPr>
        <p:spPr bwMode="auto">
          <a:xfrm>
            <a:off x="457200" y="2249488"/>
            <a:ext cx="8229600" cy="43243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586538" y="612775"/>
            <a:ext cx="957262" cy="457200"/>
          </a:xfrm>
          <a:prstGeom prst="rect">
            <a:avLst/>
          </a:prstGeom>
        </p:spPr>
        <p:txBody>
          <a:bodyPr vert="horz"/>
          <a:lstStyle>
            <a:lvl1pPr algn="l" eaLnBrk="1" fontAlgn="auto" latinLnBrk="0" hangingPunct="1">
              <a:spcBef>
                <a:spcPts val="0"/>
              </a:spcBef>
              <a:spcAft>
                <a:spcPts val="0"/>
              </a:spcAft>
              <a:defRPr kumimoji="0" sz="800" smtClean="0">
                <a:solidFill>
                  <a:schemeClr val="accent2"/>
                </a:solidFill>
                <a:latin typeface="+mn-lt"/>
              </a:defRPr>
            </a:lvl1pPr>
          </a:lstStyle>
          <a:p>
            <a:pPr>
              <a:defRPr/>
            </a:pPr>
            <a:fld id="{D3239CF6-DB04-4C95-AA74-728ABE8A8AF1}" type="datetimeFigureOut">
              <a:rPr lang="en-US"/>
              <a:pPr>
                <a:defRPr/>
              </a:pPr>
              <a:t>4/25/2017</a:t>
            </a:fld>
            <a:endParaRPr lang="en-US"/>
          </a:p>
        </p:txBody>
      </p:sp>
      <p:sp>
        <p:nvSpPr>
          <p:cNvPr id="3" name="Footer Placeholder 2"/>
          <p:cNvSpPr>
            <a:spLocks noGrp="1"/>
          </p:cNvSpPr>
          <p:nvPr>
            <p:ph type="ftr" sz="quarter" idx="3"/>
          </p:nvPr>
        </p:nvSpPr>
        <p:spPr>
          <a:xfrm>
            <a:off x="5257800" y="612775"/>
            <a:ext cx="1325563" cy="457200"/>
          </a:xfrm>
          <a:prstGeom prst="rect">
            <a:avLst/>
          </a:prstGeom>
        </p:spPr>
        <p:txBody>
          <a:bodyPr vert="horz"/>
          <a:lstStyle>
            <a:lvl1pPr algn="r" eaLnBrk="1" fontAlgn="auto" latinLnBrk="0" hangingPunct="1">
              <a:spcBef>
                <a:spcPts val="0"/>
              </a:spcBef>
              <a:spcAft>
                <a:spcPts val="0"/>
              </a:spcAft>
              <a:defRPr kumimoji="0" sz="800">
                <a:solidFill>
                  <a:schemeClr val="accent2"/>
                </a:solidFill>
                <a:latin typeface="+mn-lt"/>
              </a:defRPr>
            </a:lvl1pPr>
          </a:lstStyle>
          <a:p>
            <a:pPr>
              <a:defRPr/>
            </a:pPr>
            <a:endParaRPr lang="en-US"/>
          </a:p>
        </p:txBody>
      </p:sp>
      <p:sp>
        <p:nvSpPr>
          <p:cNvPr id="23" name="Slide Number Placeholder 22"/>
          <p:cNvSpPr>
            <a:spLocks noGrp="1"/>
          </p:cNvSpPr>
          <p:nvPr>
            <p:ph type="sldNum" sz="quarter" idx="4"/>
          </p:nvPr>
        </p:nvSpPr>
        <p:spPr>
          <a:xfrm>
            <a:off x="8174038" y="1588"/>
            <a:ext cx="762000" cy="366712"/>
          </a:xfrm>
          <a:prstGeom prst="rect">
            <a:avLst/>
          </a:prstGeom>
        </p:spPr>
        <p:txBody>
          <a:bodyPr vert="horz" anchor="b"/>
          <a:lstStyle>
            <a:lvl1pPr algn="r" eaLnBrk="1" fontAlgn="auto" latinLnBrk="0" hangingPunct="1">
              <a:spcBef>
                <a:spcPts val="0"/>
              </a:spcBef>
              <a:spcAft>
                <a:spcPts val="0"/>
              </a:spcAft>
              <a:defRPr kumimoji="0" sz="1800" smtClean="0">
                <a:solidFill>
                  <a:srgbClr val="FFFFFF"/>
                </a:solidFill>
                <a:latin typeface="+mn-lt"/>
              </a:defRPr>
            </a:lvl1pPr>
          </a:lstStyle>
          <a:p>
            <a:pPr>
              <a:defRPr/>
            </a:pPr>
            <a:fld id="{15C7D0CF-7572-4BCE-B75A-8D2A01745BF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72" r:id="rId1"/>
    <p:sldLayoutId id="2147483852" r:id="rId2"/>
    <p:sldLayoutId id="2147483851" r:id="rId3"/>
    <p:sldLayoutId id="2147483850" r:id="rId4"/>
    <p:sldLayoutId id="2147483873" r:id="rId5"/>
    <p:sldLayoutId id="2147483874" r:id="rId6"/>
    <p:sldLayoutId id="2147483849" r:id="rId7"/>
    <p:sldLayoutId id="2147483848" r:id="rId8"/>
    <p:sldLayoutId id="2147483847" r:id="rId9"/>
    <p:sldLayoutId id="2147483846" r:id="rId10"/>
    <p:sldLayoutId id="2147483845" r:id="rId11"/>
  </p:sldLayoutIdLst>
  <p:txStyles>
    <p:title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Calibri" pitchFamily="34" charset="0"/>
        </a:defRPr>
      </a:lvl2pPr>
      <a:lvl3pPr algn="l" rtl="0" fontAlgn="base">
        <a:spcBef>
          <a:spcPct val="0"/>
        </a:spcBef>
        <a:spcAft>
          <a:spcPct val="0"/>
        </a:spcAft>
        <a:defRPr sz="4000">
          <a:solidFill>
            <a:schemeClr val="tx2"/>
          </a:solidFill>
          <a:latin typeface="Calibri" pitchFamily="34" charset="0"/>
        </a:defRPr>
      </a:lvl3pPr>
      <a:lvl4pPr algn="l" rtl="0" fontAlgn="base">
        <a:spcBef>
          <a:spcPct val="0"/>
        </a:spcBef>
        <a:spcAft>
          <a:spcPct val="0"/>
        </a:spcAft>
        <a:defRPr sz="4000">
          <a:solidFill>
            <a:schemeClr val="tx2"/>
          </a:solidFill>
          <a:latin typeface="Calibri" pitchFamily="34" charset="0"/>
        </a:defRPr>
      </a:lvl4pPr>
      <a:lvl5pPr algn="l" rtl="0" fontAlgn="base">
        <a:spcBef>
          <a:spcPct val="0"/>
        </a:spcBef>
        <a:spcAft>
          <a:spcPct val="0"/>
        </a:spcAft>
        <a:defRPr sz="4000">
          <a:solidFill>
            <a:schemeClr val="tx2"/>
          </a:solidFill>
          <a:latin typeface="Calibri" pitchFamily="34" charset="0"/>
        </a:defRPr>
      </a:lvl5pPr>
      <a:lvl6pPr marL="457200" algn="l" rtl="0" fontAlgn="base">
        <a:spcBef>
          <a:spcPct val="0"/>
        </a:spcBef>
        <a:spcAft>
          <a:spcPct val="0"/>
        </a:spcAft>
        <a:defRPr sz="4000">
          <a:solidFill>
            <a:schemeClr val="tx2"/>
          </a:solidFill>
          <a:latin typeface="Calibri" pitchFamily="34" charset="0"/>
        </a:defRPr>
      </a:lvl6pPr>
      <a:lvl7pPr marL="914400" algn="l" rtl="0" fontAlgn="base">
        <a:spcBef>
          <a:spcPct val="0"/>
        </a:spcBef>
        <a:spcAft>
          <a:spcPct val="0"/>
        </a:spcAft>
        <a:defRPr sz="4000">
          <a:solidFill>
            <a:schemeClr val="tx2"/>
          </a:solidFill>
          <a:latin typeface="Calibri" pitchFamily="34" charset="0"/>
        </a:defRPr>
      </a:lvl7pPr>
      <a:lvl8pPr marL="1371600" algn="l" rtl="0" fontAlgn="base">
        <a:spcBef>
          <a:spcPct val="0"/>
        </a:spcBef>
        <a:spcAft>
          <a:spcPct val="0"/>
        </a:spcAft>
        <a:defRPr sz="4000">
          <a:solidFill>
            <a:schemeClr val="tx2"/>
          </a:solidFill>
          <a:latin typeface="Calibri" pitchFamily="34" charset="0"/>
        </a:defRPr>
      </a:lvl8pPr>
      <a:lvl9pPr marL="1828800" algn="l" rtl="0" fontAlgn="base">
        <a:spcBef>
          <a:spcPct val="0"/>
        </a:spcBef>
        <a:spcAft>
          <a:spcPct val="0"/>
        </a:spcAft>
        <a:defRPr sz="4000">
          <a:solidFill>
            <a:schemeClr val="tx2"/>
          </a:solidFill>
          <a:latin typeface="Calibri" pitchFamily="34" charset="0"/>
        </a:defRPr>
      </a:lvl9pPr>
    </p:titleStyle>
    <p:bodyStyle>
      <a:lvl1pPr marL="365125" indent="-255588" algn="l" rtl="0" fontAlgn="base">
        <a:spcBef>
          <a:spcPts val="300"/>
        </a:spcBef>
        <a:spcAft>
          <a:spcPct val="0"/>
        </a:spcAft>
        <a:buClr>
          <a:srgbClr val="E7BC29"/>
        </a:buClr>
        <a:buFont typeface="Georgia" pitchFamily="18" charset="0"/>
        <a:buChar char="•"/>
        <a:defRPr sz="2800" kern="1200">
          <a:solidFill>
            <a:schemeClr val="tx1"/>
          </a:solidFill>
          <a:latin typeface="+mn-lt"/>
          <a:ea typeface="+mn-ea"/>
          <a:cs typeface="+mn-cs"/>
        </a:defRPr>
      </a:lvl1pPr>
      <a:lvl2pPr marL="657225" indent="-246063" algn="l" rtl="0" fontAlgn="base">
        <a:spcBef>
          <a:spcPts val="300"/>
        </a:spcBef>
        <a:spcAft>
          <a:spcPct val="0"/>
        </a:spcAft>
        <a:buClr>
          <a:schemeClr val="accent2"/>
        </a:buClr>
        <a:buFont typeface="Georgia" pitchFamily="18" charset="0"/>
        <a:buChar char="▫"/>
        <a:defRPr sz="2600" kern="1200">
          <a:solidFill>
            <a:schemeClr val="accent2"/>
          </a:solidFill>
          <a:latin typeface="+mn-lt"/>
          <a:ea typeface="+mn-ea"/>
          <a:cs typeface="+mn-cs"/>
        </a:defRPr>
      </a:lvl2pPr>
      <a:lvl3pPr marL="922338" indent="-219075" algn="l" rtl="0" fontAlgn="base">
        <a:spcBef>
          <a:spcPts val="300"/>
        </a:spcBef>
        <a:spcAft>
          <a:spcPct val="0"/>
        </a:spcAft>
        <a:buClr>
          <a:schemeClr val="accent1"/>
        </a:buClr>
        <a:buFont typeface="Wingdings 2" pitchFamily="18" charset="2"/>
        <a:buChar char=""/>
        <a:defRPr sz="2400" kern="1200">
          <a:solidFill>
            <a:schemeClr val="accent1"/>
          </a:solidFill>
          <a:latin typeface="+mn-lt"/>
          <a:ea typeface="+mn-ea"/>
          <a:cs typeface="+mn-cs"/>
        </a:defRPr>
      </a:lvl3pPr>
      <a:lvl4pPr marL="1179513" indent="-200025" algn="l" rtl="0" fontAlgn="base">
        <a:spcBef>
          <a:spcPts val="300"/>
        </a:spcBef>
        <a:spcAft>
          <a:spcPct val="0"/>
        </a:spcAft>
        <a:buClr>
          <a:schemeClr val="accent1"/>
        </a:buClr>
        <a:buFont typeface="Wingdings 2" pitchFamily="18" charset="2"/>
        <a:buChar char=""/>
        <a:defRPr sz="2200" kern="1200">
          <a:solidFill>
            <a:schemeClr val="accent1"/>
          </a:solidFill>
          <a:latin typeface="+mn-lt"/>
          <a:ea typeface="+mn-ea"/>
          <a:cs typeface="+mn-cs"/>
        </a:defRPr>
      </a:lvl4pPr>
      <a:lvl5pPr marL="1389063" indent="-182563" algn="l" rtl="0" fontAlgn="base">
        <a:spcBef>
          <a:spcPts val="300"/>
        </a:spcBef>
        <a:spcAft>
          <a:spcPct val="0"/>
        </a:spcAft>
        <a:buClr>
          <a:srgbClr val="E7BC29"/>
        </a:buClr>
        <a:buFont typeface="Georgia" pitchFamily="18" charset="0"/>
        <a:buChar char="▫"/>
        <a:defRPr sz="2000" kern="1200">
          <a:solidFill>
            <a:srgbClr val="E7BC29"/>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jpeg"/><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12.jpe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 y="5486400"/>
            <a:ext cx="8839200" cy="940753"/>
          </a:xfrm>
        </p:spPr>
        <p:txBody>
          <a:bodyPr anchor="t"/>
          <a:lstStyle/>
          <a:p>
            <a:pPr algn="ctr"/>
            <a:r>
              <a:rPr lang="en-US" sz="2000" b="1" dirty="0" smtClean="0">
                <a:solidFill>
                  <a:schemeClr val="tx1"/>
                </a:solidFill>
              </a:rPr>
              <a:t>Neil </a:t>
            </a:r>
            <a:r>
              <a:rPr lang="en-US" sz="2000" b="1" dirty="0" err="1" smtClean="0">
                <a:solidFill>
                  <a:schemeClr val="tx1"/>
                </a:solidFill>
              </a:rPr>
              <a:t>Yetz</a:t>
            </a:r>
            <a:r>
              <a:rPr lang="en-US" sz="2000" b="1" dirty="0" smtClean="0">
                <a:solidFill>
                  <a:schemeClr val="tx1"/>
                </a:solidFill>
              </a:rPr>
              <a:t>, MPH Candidate</a:t>
            </a:r>
            <a:br>
              <a:rPr lang="en-US" sz="2000" b="1" dirty="0" smtClean="0">
                <a:solidFill>
                  <a:schemeClr val="tx1"/>
                </a:solidFill>
              </a:rPr>
            </a:br>
            <a:r>
              <a:rPr lang="en-US" sz="2000" b="1" dirty="0" smtClean="0">
                <a:solidFill>
                  <a:schemeClr val="tx1"/>
                </a:solidFill>
              </a:rPr>
              <a:t>Colorado School Of Public Health</a:t>
            </a:r>
            <a:br>
              <a:rPr lang="en-US" sz="2000" b="1" dirty="0" smtClean="0">
                <a:solidFill>
                  <a:schemeClr val="tx1"/>
                </a:solidFill>
              </a:rPr>
            </a:br>
            <a:r>
              <a:rPr lang="en-US" sz="2000" b="1" dirty="0" smtClean="0">
                <a:solidFill>
                  <a:schemeClr val="tx1"/>
                </a:solidFill>
              </a:rPr>
              <a:t/>
            </a:r>
            <a:br>
              <a:rPr lang="en-US" sz="2000" b="1" dirty="0" smtClean="0">
                <a:solidFill>
                  <a:schemeClr val="tx1"/>
                </a:solidFill>
              </a:rPr>
            </a:br>
            <a:r>
              <a:rPr lang="en-US" sz="2000" b="1" dirty="0" smtClean="0">
                <a:solidFill>
                  <a:schemeClr val="tx1"/>
                </a:solidFill>
              </a:rPr>
              <a:t/>
            </a:r>
            <a:br>
              <a:rPr lang="en-US" sz="2000" b="1" dirty="0" smtClean="0">
                <a:solidFill>
                  <a:schemeClr val="tx1"/>
                </a:solidFill>
              </a:rPr>
            </a:br>
            <a:r>
              <a:rPr lang="en-US" sz="2000" b="1" dirty="0">
                <a:solidFill>
                  <a:schemeClr val="tx1"/>
                </a:solidFill>
              </a:rPr>
              <a:t/>
            </a:r>
            <a:br>
              <a:rPr lang="en-US" sz="2000" b="1" dirty="0">
                <a:solidFill>
                  <a:schemeClr val="tx1"/>
                </a:solidFill>
              </a:rPr>
            </a:br>
            <a:r>
              <a:rPr lang="en-US" sz="2000" b="1" dirty="0" smtClean="0">
                <a:solidFill>
                  <a:schemeClr val="tx1"/>
                </a:solidFill>
              </a:rPr>
              <a:t/>
            </a:r>
            <a:br>
              <a:rPr lang="en-US" sz="2000" b="1" dirty="0" smtClean="0">
                <a:solidFill>
                  <a:schemeClr val="tx1"/>
                </a:solidFill>
              </a:rPr>
            </a:br>
            <a:endParaRPr lang="en-US" sz="2000" b="1" dirty="0">
              <a:solidFill>
                <a:schemeClr val="tx1"/>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246" y="6503353"/>
            <a:ext cx="5810754" cy="354647"/>
          </a:xfrm>
          <a:prstGeom prst="rect">
            <a:avLst/>
          </a:prstGeom>
        </p:spPr>
      </p:pic>
      <p:sp>
        <p:nvSpPr>
          <p:cNvPr id="4" name="TextBox 3"/>
          <p:cNvSpPr txBox="1"/>
          <p:nvPr/>
        </p:nvSpPr>
        <p:spPr>
          <a:xfrm>
            <a:off x="38100" y="4191000"/>
            <a:ext cx="8915400" cy="1384995"/>
          </a:xfrm>
          <a:prstGeom prst="rect">
            <a:avLst/>
          </a:prstGeom>
          <a:noFill/>
        </p:spPr>
        <p:txBody>
          <a:bodyPr wrap="square" rtlCol="0">
            <a:spAutoFit/>
          </a:bodyPr>
          <a:lstStyle/>
          <a:p>
            <a:pPr algn="ctr"/>
            <a:r>
              <a:rPr lang="en-US" sz="2800" b="1" dirty="0"/>
              <a:t>An Analysis of the Social Network of Campus Connections and its Relationship to Youth Outcomes </a:t>
            </a:r>
            <a:endParaRPr lang="en-US" sz="2800"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22880" y="851158"/>
            <a:ext cx="3898240" cy="2120642"/>
          </a:xfrm>
          <a:prstGeom prst="rect">
            <a:avLst/>
          </a:prstGeom>
        </p:spPr>
      </p:pic>
    </p:spTree>
    <p:extLst>
      <p:ext uri="{BB962C8B-B14F-4D97-AF65-F5344CB8AC3E}">
        <p14:creationId xmlns:p14="http://schemas.microsoft.com/office/powerpoint/2010/main" val="9479243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838200"/>
            <a:ext cx="8229600" cy="1066800"/>
          </a:xfrm>
        </p:spPr>
        <p:txBody>
          <a:bodyPr/>
          <a:lstStyle/>
          <a:p>
            <a:r>
              <a:rPr lang="en-US" dirty="0" smtClean="0"/>
              <a:t>Assessing network ties and bonds</a:t>
            </a:r>
            <a:endParaRPr lang="en-US" dirty="0"/>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grpSp>
        <p:nvGrpSpPr>
          <p:cNvPr id="6" name="Group 5"/>
          <p:cNvGrpSpPr/>
          <p:nvPr/>
        </p:nvGrpSpPr>
        <p:grpSpPr>
          <a:xfrm>
            <a:off x="2743200" y="1905000"/>
            <a:ext cx="3429124" cy="4907073"/>
            <a:chOff x="108127" y="1874726"/>
            <a:chExt cx="3429124" cy="4907073"/>
          </a:xfrm>
        </p:grpSpPr>
        <p:grpSp>
          <p:nvGrpSpPr>
            <p:cNvPr id="39" name="Group 38"/>
            <p:cNvGrpSpPr/>
            <p:nvPr/>
          </p:nvGrpSpPr>
          <p:grpSpPr>
            <a:xfrm>
              <a:off x="108127" y="1874726"/>
              <a:ext cx="3429124" cy="4907073"/>
              <a:chOff x="108127" y="1874726"/>
              <a:chExt cx="3429124" cy="4983275"/>
            </a:xfrm>
          </p:grpSpPr>
          <p:pic>
            <p:nvPicPr>
              <p:cNvPr id="4" name="Picture 3" descr="R:\William T Grant\Fall 2015\photos_F15\Example Photos\resize\DSCF0551.jpg"/>
              <p:cNvPicPr/>
              <p:nvPr/>
            </p:nvPicPr>
            <p:blipFill>
              <a:blip r:embed="rId3"/>
              <a:srcRect/>
              <a:stretch>
                <a:fillRect/>
              </a:stretch>
            </p:blipFill>
            <p:spPr bwMode="auto">
              <a:xfrm>
                <a:off x="929227" y="2637625"/>
                <a:ext cx="1190625" cy="950071"/>
              </a:xfrm>
              <a:prstGeom prst="rect">
                <a:avLst/>
              </a:prstGeom>
              <a:noFill/>
              <a:ln>
                <a:noFill/>
              </a:ln>
            </p:spPr>
          </p:pic>
          <p:pic>
            <p:nvPicPr>
              <p:cNvPr id="17" name="Picture 16"/>
              <p:cNvPicPr>
                <a:picLocks noChangeAspect="1"/>
              </p:cNvPicPr>
              <p:nvPr/>
            </p:nvPicPr>
            <p:blipFill>
              <a:blip r:embed="rId4"/>
              <a:stretch>
                <a:fillRect/>
              </a:stretch>
            </p:blipFill>
            <p:spPr>
              <a:xfrm>
                <a:off x="108127" y="2080298"/>
                <a:ext cx="3429124" cy="478895"/>
              </a:xfrm>
              <a:prstGeom prst="rect">
                <a:avLst/>
              </a:prstGeom>
            </p:spPr>
          </p:pic>
          <p:sp>
            <p:nvSpPr>
              <p:cNvPr id="22" name="Rectangle 21"/>
              <p:cNvSpPr/>
              <p:nvPr/>
            </p:nvSpPr>
            <p:spPr>
              <a:xfrm>
                <a:off x="139656" y="1874726"/>
                <a:ext cx="3293825" cy="49832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R:\William T Grant\Fall 2015\photos_F15\Example Photos\resize\DSCF0551.jpg"/>
              <p:cNvPicPr/>
              <p:nvPr/>
            </p:nvPicPr>
            <p:blipFill>
              <a:blip r:embed="rId3"/>
              <a:srcRect/>
              <a:stretch>
                <a:fillRect/>
              </a:stretch>
            </p:blipFill>
            <p:spPr bwMode="auto">
              <a:xfrm>
                <a:off x="942975" y="4086534"/>
                <a:ext cx="1190625" cy="950071"/>
              </a:xfrm>
              <a:prstGeom prst="rect">
                <a:avLst/>
              </a:prstGeom>
              <a:noFill/>
              <a:ln>
                <a:noFill/>
              </a:ln>
            </p:spPr>
          </p:pic>
          <p:pic>
            <p:nvPicPr>
              <p:cNvPr id="14" name="Picture 13" descr="R:\William T Grant\Fall 2015\photos_F15\Example Photos\resize\DSCF0551.jpg"/>
              <p:cNvPicPr/>
              <p:nvPr/>
            </p:nvPicPr>
            <p:blipFill>
              <a:blip r:embed="rId3"/>
              <a:srcRect/>
              <a:stretch>
                <a:fillRect/>
              </a:stretch>
            </p:blipFill>
            <p:spPr bwMode="auto">
              <a:xfrm>
                <a:off x="929227" y="5535443"/>
                <a:ext cx="1190625" cy="950071"/>
              </a:xfrm>
              <a:prstGeom prst="rect">
                <a:avLst/>
              </a:prstGeom>
              <a:noFill/>
              <a:ln>
                <a:noFill/>
              </a:ln>
            </p:spPr>
          </p:pic>
        </p:grpSp>
        <p:pic>
          <p:nvPicPr>
            <p:cNvPr id="43" name="Picture 42"/>
            <p:cNvPicPr>
              <a:picLocks noChangeAspect="1"/>
            </p:cNvPicPr>
            <p:nvPr/>
          </p:nvPicPr>
          <p:blipFill>
            <a:blip r:embed="rId5"/>
            <a:stretch>
              <a:fillRect/>
            </a:stretch>
          </p:blipFill>
          <p:spPr>
            <a:xfrm>
              <a:off x="944880" y="4051592"/>
              <a:ext cx="1188720" cy="961701"/>
            </a:xfrm>
            <a:prstGeom prst="rect">
              <a:avLst/>
            </a:prstGeom>
          </p:spPr>
        </p:pic>
        <p:pic>
          <p:nvPicPr>
            <p:cNvPr id="3" name="Picture 2"/>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942975" y="5460603"/>
              <a:ext cx="1188720" cy="960120"/>
            </a:xfrm>
            <a:prstGeom prst="rect">
              <a:avLst/>
            </a:prstGeom>
          </p:spPr>
        </p:pic>
      </p:gr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52800" y="3898522"/>
            <a:ext cx="492450" cy="616082"/>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52800" y="2552667"/>
            <a:ext cx="492450" cy="616082"/>
          </a:xfrm>
          <a:prstGeom prst="rect">
            <a:avLst/>
          </a:prstGeom>
        </p:spPr>
      </p:pic>
    </p:spTree>
    <p:extLst>
      <p:ext uri="{BB962C8B-B14F-4D97-AF65-F5344CB8AC3E}">
        <p14:creationId xmlns:p14="http://schemas.microsoft.com/office/powerpoint/2010/main" val="224663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838200"/>
            <a:ext cx="8229600" cy="1066800"/>
          </a:xfrm>
        </p:spPr>
        <p:txBody>
          <a:bodyPr/>
          <a:lstStyle/>
          <a:p>
            <a:r>
              <a:rPr lang="en-US" dirty="0" smtClean="0"/>
              <a:t>Assessing network ties and bonds</a:t>
            </a:r>
            <a:endParaRPr lang="en-US" dirty="0"/>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grpSp>
        <p:nvGrpSpPr>
          <p:cNvPr id="6" name="Group 5"/>
          <p:cNvGrpSpPr/>
          <p:nvPr/>
        </p:nvGrpSpPr>
        <p:grpSpPr>
          <a:xfrm>
            <a:off x="2743200" y="1905000"/>
            <a:ext cx="3429124" cy="4907073"/>
            <a:chOff x="108127" y="1874726"/>
            <a:chExt cx="3429124" cy="4907073"/>
          </a:xfrm>
        </p:grpSpPr>
        <p:grpSp>
          <p:nvGrpSpPr>
            <p:cNvPr id="39" name="Group 38"/>
            <p:cNvGrpSpPr/>
            <p:nvPr/>
          </p:nvGrpSpPr>
          <p:grpSpPr>
            <a:xfrm>
              <a:off x="108127" y="1874726"/>
              <a:ext cx="3429124" cy="4907073"/>
              <a:chOff x="108127" y="1874726"/>
              <a:chExt cx="3429124" cy="4983275"/>
            </a:xfrm>
          </p:grpSpPr>
          <p:pic>
            <p:nvPicPr>
              <p:cNvPr id="4" name="Picture 3" descr="R:\William T Grant\Fall 2015\photos_F15\Example Photos\resize\DSCF0551.jpg"/>
              <p:cNvPicPr/>
              <p:nvPr/>
            </p:nvPicPr>
            <p:blipFill>
              <a:blip r:embed="rId3"/>
              <a:srcRect/>
              <a:stretch>
                <a:fillRect/>
              </a:stretch>
            </p:blipFill>
            <p:spPr bwMode="auto">
              <a:xfrm>
                <a:off x="929227" y="2637625"/>
                <a:ext cx="1190625" cy="950071"/>
              </a:xfrm>
              <a:prstGeom prst="rect">
                <a:avLst/>
              </a:prstGeom>
              <a:noFill/>
              <a:ln>
                <a:noFill/>
              </a:ln>
            </p:spPr>
          </p:pic>
          <p:pic>
            <p:nvPicPr>
              <p:cNvPr id="17" name="Picture 16"/>
              <p:cNvPicPr>
                <a:picLocks noChangeAspect="1"/>
              </p:cNvPicPr>
              <p:nvPr/>
            </p:nvPicPr>
            <p:blipFill>
              <a:blip r:embed="rId4"/>
              <a:stretch>
                <a:fillRect/>
              </a:stretch>
            </p:blipFill>
            <p:spPr>
              <a:xfrm>
                <a:off x="108127" y="2080298"/>
                <a:ext cx="3429124" cy="478895"/>
              </a:xfrm>
              <a:prstGeom prst="rect">
                <a:avLst/>
              </a:prstGeom>
            </p:spPr>
          </p:pic>
          <p:sp>
            <p:nvSpPr>
              <p:cNvPr id="22" name="Rectangle 21"/>
              <p:cNvSpPr/>
              <p:nvPr/>
            </p:nvSpPr>
            <p:spPr>
              <a:xfrm>
                <a:off x="139656" y="1874726"/>
                <a:ext cx="3293825" cy="49832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R:\William T Grant\Fall 2015\photos_F15\Example Photos\resize\DSCF0551.jpg"/>
              <p:cNvPicPr/>
              <p:nvPr/>
            </p:nvPicPr>
            <p:blipFill>
              <a:blip r:embed="rId3"/>
              <a:srcRect/>
              <a:stretch>
                <a:fillRect/>
              </a:stretch>
            </p:blipFill>
            <p:spPr bwMode="auto">
              <a:xfrm>
                <a:off x="942975" y="4086534"/>
                <a:ext cx="1190625" cy="950071"/>
              </a:xfrm>
              <a:prstGeom prst="rect">
                <a:avLst/>
              </a:prstGeom>
              <a:noFill/>
              <a:ln>
                <a:noFill/>
              </a:ln>
            </p:spPr>
          </p:pic>
          <p:pic>
            <p:nvPicPr>
              <p:cNvPr id="14" name="Picture 13" descr="R:\William T Grant\Fall 2015\photos_F15\Example Photos\resize\DSCF0551.jpg"/>
              <p:cNvPicPr/>
              <p:nvPr/>
            </p:nvPicPr>
            <p:blipFill>
              <a:blip r:embed="rId3"/>
              <a:srcRect/>
              <a:stretch>
                <a:fillRect/>
              </a:stretch>
            </p:blipFill>
            <p:spPr bwMode="auto">
              <a:xfrm>
                <a:off x="929227" y="5535443"/>
                <a:ext cx="1190625" cy="950071"/>
              </a:xfrm>
              <a:prstGeom prst="rect">
                <a:avLst/>
              </a:prstGeom>
              <a:noFill/>
              <a:ln>
                <a:noFill/>
              </a:ln>
            </p:spPr>
          </p:pic>
        </p:grpSp>
        <p:pic>
          <p:nvPicPr>
            <p:cNvPr id="43" name="Picture 42"/>
            <p:cNvPicPr>
              <a:picLocks noChangeAspect="1"/>
            </p:cNvPicPr>
            <p:nvPr/>
          </p:nvPicPr>
          <p:blipFill>
            <a:blip r:embed="rId5"/>
            <a:stretch>
              <a:fillRect/>
            </a:stretch>
          </p:blipFill>
          <p:spPr>
            <a:xfrm>
              <a:off x="944880" y="4051592"/>
              <a:ext cx="1188720" cy="961701"/>
            </a:xfrm>
            <a:prstGeom prst="rect">
              <a:avLst/>
            </a:prstGeom>
          </p:spPr>
        </p:pic>
        <p:pic>
          <p:nvPicPr>
            <p:cNvPr id="3" name="Picture 2"/>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942975" y="5460603"/>
              <a:ext cx="1188720" cy="960120"/>
            </a:xfrm>
            <a:prstGeom prst="rect">
              <a:avLst/>
            </a:prstGeom>
          </p:spPr>
        </p:pic>
      </p:grpSp>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52800" y="5325275"/>
            <a:ext cx="548482" cy="627733"/>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52800" y="3898522"/>
            <a:ext cx="492450" cy="616082"/>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52800" y="2552667"/>
            <a:ext cx="492450" cy="616082"/>
          </a:xfrm>
          <a:prstGeom prst="rect">
            <a:avLst/>
          </a:prstGeom>
        </p:spPr>
      </p:pic>
    </p:spTree>
    <p:extLst>
      <p:ext uri="{BB962C8B-B14F-4D97-AF65-F5344CB8AC3E}">
        <p14:creationId xmlns:p14="http://schemas.microsoft.com/office/powerpoint/2010/main" val="301676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838200"/>
            <a:ext cx="8229600" cy="1066800"/>
          </a:xfrm>
        </p:spPr>
        <p:txBody>
          <a:bodyPr/>
          <a:lstStyle/>
          <a:p>
            <a:r>
              <a:rPr lang="en-US" dirty="0" smtClean="0"/>
              <a:t>Assessing network ties and bonds</a:t>
            </a:r>
            <a:endParaRPr lang="en-US" dirty="0"/>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grpSp>
        <p:nvGrpSpPr>
          <p:cNvPr id="39" name="Group 38"/>
          <p:cNvGrpSpPr/>
          <p:nvPr/>
        </p:nvGrpSpPr>
        <p:grpSpPr>
          <a:xfrm>
            <a:off x="108127" y="1874726"/>
            <a:ext cx="3429124" cy="4907073"/>
            <a:chOff x="108127" y="1874726"/>
            <a:chExt cx="3429124" cy="4983275"/>
          </a:xfrm>
        </p:grpSpPr>
        <p:pic>
          <p:nvPicPr>
            <p:cNvPr id="4" name="Picture 3" descr="R:\William T Grant\Fall 2015\photos_F15\Example Photos\resize\DSCF0551.jpg"/>
            <p:cNvPicPr/>
            <p:nvPr/>
          </p:nvPicPr>
          <p:blipFill>
            <a:blip r:embed="rId3"/>
            <a:srcRect/>
            <a:stretch>
              <a:fillRect/>
            </a:stretch>
          </p:blipFill>
          <p:spPr bwMode="auto">
            <a:xfrm>
              <a:off x="929227" y="2637625"/>
              <a:ext cx="1190625" cy="950071"/>
            </a:xfrm>
            <a:prstGeom prst="rect">
              <a:avLst/>
            </a:prstGeom>
            <a:noFill/>
            <a:ln>
              <a:noFill/>
            </a:ln>
          </p:spPr>
        </p:pic>
        <p:pic>
          <p:nvPicPr>
            <p:cNvPr id="17" name="Picture 16"/>
            <p:cNvPicPr>
              <a:picLocks noChangeAspect="1"/>
            </p:cNvPicPr>
            <p:nvPr/>
          </p:nvPicPr>
          <p:blipFill>
            <a:blip r:embed="rId4"/>
            <a:stretch>
              <a:fillRect/>
            </a:stretch>
          </p:blipFill>
          <p:spPr>
            <a:xfrm>
              <a:off x="108127" y="2080298"/>
              <a:ext cx="3429124" cy="478895"/>
            </a:xfrm>
            <a:prstGeom prst="rect">
              <a:avLst/>
            </a:prstGeom>
          </p:spPr>
        </p:pic>
        <p:sp>
          <p:nvSpPr>
            <p:cNvPr id="22" name="Rectangle 21"/>
            <p:cNvSpPr/>
            <p:nvPr/>
          </p:nvSpPr>
          <p:spPr>
            <a:xfrm>
              <a:off x="139656" y="1874726"/>
              <a:ext cx="3293825" cy="49832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R:\William T Grant\Fall 2015\photos_F15\Example Photos\resize\DSCF0551.jpg"/>
            <p:cNvPicPr/>
            <p:nvPr/>
          </p:nvPicPr>
          <p:blipFill>
            <a:blip r:embed="rId3"/>
            <a:srcRect/>
            <a:stretch>
              <a:fillRect/>
            </a:stretch>
          </p:blipFill>
          <p:spPr bwMode="auto">
            <a:xfrm>
              <a:off x="942975" y="4086534"/>
              <a:ext cx="1190625" cy="950071"/>
            </a:xfrm>
            <a:prstGeom prst="rect">
              <a:avLst/>
            </a:prstGeom>
            <a:noFill/>
            <a:ln>
              <a:noFill/>
            </a:ln>
          </p:spPr>
        </p:pic>
        <p:pic>
          <p:nvPicPr>
            <p:cNvPr id="14" name="Picture 13" descr="R:\William T Grant\Fall 2015\photos_F15\Example Photos\resize\DSCF0551.jpg"/>
            <p:cNvPicPr/>
            <p:nvPr/>
          </p:nvPicPr>
          <p:blipFill>
            <a:blip r:embed="rId3"/>
            <a:srcRect/>
            <a:stretch>
              <a:fillRect/>
            </a:stretch>
          </p:blipFill>
          <p:spPr bwMode="auto">
            <a:xfrm>
              <a:off x="929227" y="5535443"/>
              <a:ext cx="1190625" cy="950071"/>
            </a:xfrm>
            <a:prstGeom prst="rect">
              <a:avLst/>
            </a:prstGeom>
            <a:noFill/>
            <a:ln>
              <a:noFill/>
            </a:ln>
          </p:spPr>
        </p:pic>
      </p:grpSp>
      <p:cxnSp>
        <p:nvCxnSpPr>
          <p:cNvPr id="27" name="Straight Arrow Connector 26"/>
          <p:cNvCxnSpPr>
            <a:endCxn id="24" idx="1"/>
          </p:cNvCxnSpPr>
          <p:nvPr/>
        </p:nvCxnSpPr>
        <p:spPr>
          <a:xfrm flipV="1">
            <a:off x="3433481" y="6010555"/>
            <a:ext cx="394349" cy="9245"/>
          </a:xfrm>
          <a:prstGeom prst="straightConnector1">
            <a:avLst/>
          </a:prstGeom>
          <a:ln w="76200">
            <a:solidFill>
              <a:srgbClr val="00B050"/>
            </a:solidFill>
            <a:tailEnd type="triangle"/>
          </a:ln>
        </p:spPr>
        <p:style>
          <a:lnRef idx="1">
            <a:schemeClr val="dk1"/>
          </a:lnRef>
          <a:fillRef idx="0">
            <a:schemeClr val="dk1"/>
          </a:fillRef>
          <a:effectRef idx="0">
            <a:schemeClr val="dk1"/>
          </a:effectRef>
          <a:fontRef idx="minor">
            <a:schemeClr val="tx1"/>
          </a:fontRef>
        </p:style>
      </p:cxnSp>
      <p:pic>
        <p:nvPicPr>
          <p:cNvPr id="43" name="Picture 42"/>
          <p:cNvPicPr>
            <a:picLocks noChangeAspect="1"/>
          </p:cNvPicPr>
          <p:nvPr/>
        </p:nvPicPr>
        <p:blipFill>
          <a:blip r:embed="rId5"/>
          <a:stretch>
            <a:fillRect/>
          </a:stretch>
        </p:blipFill>
        <p:spPr>
          <a:xfrm>
            <a:off x="944880" y="4051592"/>
            <a:ext cx="1188720" cy="961701"/>
          </a:xfrm>
          <a:prstGeom prst="rect">
            <a:avLst/>
          </a:prstGeom>
        </p:spPr>
      </p:pic>
      <p:grpSp>
        <p:nvGrpSpPr>
          <p:cNvPr id="35" name="Group 34"/>
          <p:cNvGrpSpPr/>
          <p:nvPr/>
        </p:nvGrpSpPr>
        <p:grpSpPr>
          <a:xfrm>
            <a:off x="3827830" y="5191457"/>
            <a:ext cx="4846979" cy="1590342"/>
            <a:chOff x="3827830" y="5191457"/>
            <a:chExt cx="4846979" cy="1590342"/>
          </a:xfrm>
        </p:grpSpPr>
        <p:pic>
          <p:nvPicPr>
            <p:cNvPr id="21" name="Picture 20"/>
            <p:cNvPicPr>
              <a:picLocks noChangeAspect="1"/>
            </p:cNvPicPr>
            <p:nvPr/>
          </p:nvPicPr>
          <p:blipFill>
            <a:blip r:embed="rId6"/>
            <a:stretch>
              <a:fillRect/>
            </a:stretch>
          </p:blipFill>
          <p:spPr>
            <a:xfrm>
              <a:off x="3883332" y="5191457"/>
              <a:ext cx="4651068" cy="1498412"/>
            </a:xfrm>
            <a:prstGeom prst="rect">
              <a:avLst/>
            </a:prstGeom>
          </p:spPr>
        </p:pic>
        <p:sp>
          <p:nvSpPr>
            <p:cNvPr id="24" name="Rectangle 23"/>
            <p:cNvSpPr/>
            <p:nvPr/>
          </p:nvSpPr>
          <p:spPr>
            <a:xfrm>
              <a:off x="3827830" y="5239311"/>
              <a:ext cx="4846979" cy="15424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942975" y="5460603"/>
            <a:ext cx="1188720" cy="960120"/>
          </a:xfrm>
          <a:prstGeom prst="rect">
            <a:avLst/>
          </a:prstGeom>
        </p:spPr>
      </p:pic>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8734" y="5319503"/>
            <a:ext cx="548482" cy="627733"/>
          </a:xfrm>
          <a:prstGeom prst="rect">
            <a:avLst/>
          </a:prstGeom>
        </p:spPr>
      </p:pic>
      <p:pic>
        <p:nvPicPr>
          <p:cNvPr id="31" name="Picture 30"/>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007669" y="5885197"/>
            <a:ext cx="1097280" cy="804672"/>
          </a:xfrm>
          <a:prstGeom prst="rect">
            <a:avLst/>
          </a:prstGeom>
        </p:spPr>
      </p:pic>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731" y="2490591"/>
            <a:ext cx="492450" cy="616082"/>
          </a:xfrm>
          <a:prstGeom prst="rect">
            <a:avLst/>
          </a:prstGeom>
        </p:spPr>
      </p:pic>
      <p:pic>
        <p:nvPicPr>
          <p:cNvPr id="33" name="Picture 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731" y="3835158"/>
            <a:ext cx="492450" cy="616082"/>
          </a:xfrm>
          <a:prstGeom prst="rect">
            <a:avLst/>
          </a:prstGeom>
        </p:spPr>
      </p:pic>
    </p:spTree>
    <p:extLst>
      <p:ext uri="{BB962C8B-B14F-4D97-AF65-F5344CB8AC3E}">
        <p14:creationId xmlns:p14="http://schemas.microsoft.com/office/powerpoint/2010/main" val="252184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838200"/>
            <a:ext cx="8229600" cy="1066800"/>
          </a:xfrm>
        </p:spPr>
        <p:txBody>
          <a:bodyPr/>
          <a:lstStyle/>
          <a:p>
            <a:r>
              <a:rPr lang="en-US" dirty="0" smtClean="0"/>
              <a:t>Assessing network ties and bonds</a:t>
            </a:r>
            <a:endParaRPr lang="en-US" dirty="0"/>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grpSp>
        <p:nvGrpSpPr>
          <p:cNvPr id="39" name="Group 38"/>
          <p:cNvGrpSpPr/>
          <p:nvPr/>
        </p:nvGrpSpPr>
        <p:grpSpPr>
          <a:xfrm>
            <a:off x="108127" y="1874726"/>
            <a:ext cx="3429124" cy="4907073"/>
            <a:chOff x="108127" y="1874726"/>
            <a:chExt cx="3429124" cy="4983275"/>
          </a:xfrm>
        </p:grpSpPr>
        <p:pic>
          <p:nvPicPr>
            <p:cNvPr id="4" name="Picture 3" descr="R:\William T Grant\Fall 2015\photos_F15\Example Photos\resize\DSCF0551.jpg"/>
            <p:cNvPicPr/>
            <p:nvPr/>
          </p:nvPicPr>
          <p:blipFill>
            <a:blip r:embed="rId3"/>
            <a:srcRect/>
            <a:stretch>
              <a:fillRect/>
            </a:stretch>
          </p:blipFill>
          <p:spPr bwMode="auto">
            <a:xfrm>
              <a:off x="929227" y="2637625"/>
              <a:ext cx="1190625" cy="950071"/>
            </a:xfrm>
            <a:prstGeom prst="rect">
              <a:avLst/>
            </a:prstGeom>
            <a:noFill/>
            <a:ln>
              <a:noFill/>
            </a:ln>
          </p:spPr>
        </p:pic>
        <p:pic>
          <p:nvPicPr>
            <p:cNvPr id="17" name="Picture 16"/>
            <p:cNvPicPr>
              <a:picLocks noChangeAspect="1"/>
            </p:cNvPicPr>
            <p:nvPr/>
          </p:nvPicPr>
          <p:blipFill>
            <a:blip r:embed="rId4"/>
            <a:stretch>
              <a:fillRect/>
            </a:stretch>
          </p:blipFill>
          <p:spPr>
            <a:xfrm>
              <a:off x="108127" y="2080298"/>
              <a:ext cx="3429124" cy="478895"/>
            </a:xfrm>
            <a:prstGeom prst="rect">
              <a:avLst/>
            </a:prstGeom>
          </p:spPr>
        </p:pic>
        <p:sp>
          <p:nvSpPr>
            <p:cNvPr id="22" name="Rectangle 21"/>
            <p:cNvSpPr/>
            <p:nvPr/>
          </p:nvSpPr>
          <p:spPr>
            <a:xfrm>
              <a:off x="139656" y="1874726"/>
              <a:ext cx="3293825" cy="49832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R:\William T Grant\Fall 2015\photos_F15\Example Photos\resize\DSCF0551.jpg"/>
            <p:cNvPicPr/>
            <p:nvPr/>
          </p:nvPicPr>
          <p:blipFill>
            <a:blip r:embed="rId3"/>
            <a:srcRect/>
            <a:stretch>
              <a:fillRect/>
            </a:stretch>
          </p:blipFill>
          <p:spPr bwMode="auto">
            <a:xfrm>
              <a:off x="942975" y="4086534"/>
              <a:ext cx="1190625" cy="950071"/>
            </a:xfrm>
            <a:prstGeom prst="rect">
              <a:avLst/>
            </a:prstGeom>
            <a:noFill/>
            <a:ln>
              <a:noFill/>
            </a:ln>
          </p:spPr>
        </p:pic>
        <p:pic>
          <p:nvPicPr>
            <p:cNvPr id="14" name="Picture 13" descr="R:\William T Grant\Fall 2015\photos_F15\Example Photos\resize\DSCF0551.jpg"/>
            <p:cNvPicPr/>
            <p:nvPr/>
          </p:nvPicPr>
          <p:blipFill>
            <a:blip r:embed="rId3"/>
            <a:srcRect/>
            <a:stretch>
              <a:fillRect/>
            </a:stretch>
          </p:blipFill>
          <p:spPr bwMode="auto">
            <a:xfrm>
              <a:off x="929227" y="5535443"/>
              <a:ext cx="1190625" cy="950071"/>
            </a:xfrm>
            <a:prstGeom prst="rect">
              <a:avLst/>
            </a:prstGeom>
            <a:noFill/>
            <a:ln>
              <a:noFill/>
            </a:ln>
          </p:spPr>
        </p:pic>
      </p:grpSp>
      <p:cxnSp>
        <p:nvCxnSpPr>
          <p:cNvPr id="27" name="Straight Arrow Connector 26"/>
          <p:cNvCxnSpPr>
            <a:endCxn id="24" idx="1"/>
          </p:cNvCxnSpPr>
          <p:nvPr/>
        </p:nvCxnSpPr>
        <p:spPr>
          <a:xfrm flipV="1">
            <a:off x="3433481" y="6010555"/>
            <a:ext cx="394349" cy="9245"/>
          </a:xfrm>
          <a:prstGeom prst="straightConnector1">
            <a:avLst/>
          </a:prstGeom>
          <a:ln w="76200">
            <a:solidFill>
              <a:srgbClr val="00B050"/>
            </a:solidFill>
            <a:tailEnd type="triangle"/>
          </a:ln>
        </p:spPr>
        <p:style>
          <a:lnRef idx="1">
            <a:schemeClr val="dk1"/>
          </a:lnRef>
          <a:fillRef idx="0">
            <a:schemeClr val="dk1"/>
          </a:fillRef>
          <a:effectRef idx="0">
            <a:schemeClr val="dk1"/>
          </a:effectRef>
          <a:fontRef idx="minor">
            <a:schemeClr val="tx1"/>
          </a:fontRef>
        </p:style>
      </p:cxnSp>
      <p:pic>
        <p:nvPicPr>
          <p:cNvPr id="43" name="Picture 42"/>
          <p:cNvPicPr>
            <a:picLocks noChangeAspect="1"/>
          </p:cNvPicPr>
          <p:nvPr/>
        </p:nvPicPr>
        <p:blipFill>
          <a:blip r:embed="rId5"/>
          <a:stretch>
            <a:fillRect/>
          </a:stretch>
        </p:blipFill>
        <p:spPr>
          <a:xfrm>
            <a:off x="944880" y="4051592"/>
            <a:ext cx="1188720" cy="961701"/>
          </a:xfrm>
          <a:prstGeom prst="rect">
            <a:avLst/>
          </a:prstGeom>
        </p:spPr>
      </p:pic>
      <p:grpSp>
        <p:nvGrpSpPr>
          <p:cNvPr id="35" name="Group 34"/>
          <p:cNvGrpSpPr/>
          <p:nvPr/>
        </p:nvGrpSpPr>
        <p:grpSpPr>
          <a:xfrm>
            <a:off x="3827830" y="5191457"/>
            <a:ext cx="4846979" cy="1590342"/>
            <a:chOff x="3827830" y="5191457"/>
            <a:chExt cx="4846979" cy="1590342"/>
          </a:xfrm>
        </p:grpSpPr>
        <p:pic>
          <p:nvPicPr>
            <p:cNvPr id="21" name="Picture 20"/>
            <p:cNvPicPr>
              <a:picLocks noChangeAspect="1"/>
            </p:cNvPicPr>
            <p:nvPr/>
          </p:nvPicPr>
          <p:blipFill>
            <a:blip r:embed="rId6"/>
            <a:stretch>
              <a:fillRect/>
            </a:stretch>
          </p:blipFill>
          <p:spPr>
            <a:xfrm>
              <a:off x="3883332" y="5191457"/>
              <a:ext cx="4651068" cy="1498412"/>
            </a:xfrm>
            <a:prstGeom prst="rect">
              <a:avLst/>
            </a:prstGeom>
          </p:spPr>
        </p:pic>
        <p:sp>
          <p:nvSpPr>
            <p:cNvPr id="24" name="Rectangle 23"/>
            <p:cNvSpPr/>
            <p:nvPr/>
          </p:nvSpPr>
          <p:spPr>
            <a:xfrm>
              <a:off x="3827830" y="5239311"/>
              <a:ext cx="4846979" cy="15424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942975" y="5460603"/>
            <a:ext cx="1188720" cy="960120"/>
          </a:xfrm>
          <a:prstGeom prst="rect">
            <a:avLst/>
          </a:prstGeom>
        </p:spPr>
      </p:pic>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8734" y="5319503"/>
            <a:ext cx="548482" cy="627733"/>
          </a:xfrm>
          <a:prstGeom prst="rect">
            <a:avLst/>
          </a:prstGeom>
        </p:spPr>
      </p:pic>
      <p:pic>
        <p:nvPicPr>
          <p:cNvPr id="31" name="Picture 30"/>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4007669" y="5885197"/>
            <a:ext cx="1097280" cy="804672"/>
          </a:xfrm>
          <a:prstGeom prst="rect">
            <a:avLst/>
          </a:prstGeom>
        </p:spPr>
      </p:pic>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731" y="2490591"/>
            <a:ext cx="492450" cy="616082"/>
          </a:xfrm>
          <a:prstGeom prst="rect">
            <a:avLst/>
          </a:prstGeom>
        </p:spPr>
      </p:pic>
      <p:pic>
        <p:nvPicPr>
          <p:cNvPr id="33" name="Picture 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3731" y="3835158"/>
            <a:ext cx="492450" cy="616082"/>
          </a:xfrm>
          <a:prstGeom prst="rect">
            <a:avLst/>
          </a:prstGeom>
        </p:spPr>
      </p:pic>
      <p:sp>
        <p:nvSpPr>
          <p:cNvPr id="6" name="Oval 5"/>
          <p:cNvSpPr/>
          <p:nvPr/>
        </p:nvSpPr>
        <p:spPr>
          <a:xfrm>
            <a:off x="8153400" y="6211333"/>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578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895600"/>
            <a:ext cx="8686800" cy="1066800"/>
          </a:xfrm>
        </p:spPr>
        <p:txBody>
          <a:bodyPr/>
          <a:lstStyle/>
          <a:p>
            <a:pPr algn="ctr"/>
            <a:r>
              <a:rPr lang="en-US" sz="7000" dirty="0" smtClean="0"/>
              <a:t>Social Network Analysis:</a:t>
            </a:r>
            <a:br>
              <a:rPr lang="en-US" sz="7000" dirty="0" smtClean="0"/>
            </a:br>
            <a:r>
              <a:rPr lang="en-US" sz="7000" dirty="0" smtClean="0"/>
              <a:t>A Quick Overview</a:t>
            </a:r>
            <a:endParaRPr lang="en-US" sz="7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33246" y="6503353"/>
            <a:ext cx="5810754" cy="35464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spTree>
    <p:extLst>
      <p:ext uri="{BB962C8B-B14F-4D97-AF65-F5344CB8AC3E}">
        <p14:creationId xmlns:p14="http://schemas.microsoft.com/office/powerpoint/2010/main" val="9530832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1066800"/>
          </a:xfrm>
        </p:spPr>
        <p:txBody>
          <a:bodyPr/>
          <a:lstStyle/>
          <a:p>
            <a:r>
              <a:rPr lang="en-US" dirty="0" smtClean="0"/>
              <a:t>Social Network Analysis (SNA)	</a:t>
            </a:r>
            <a:endParaRPr lang="en-US" dirty="0"/>
          </a:p>
        </p:txBody>
      </p:sp>
      <p:sp>
        <p:nvSpPr>
          <p:cNvPr id="3" name="Content Placeholder 2"/>
          <p:cNvSpPr>
            <a:spLocks noGrp="1"/>
          </p:cNvSpPr>
          <p:nvPr>
            <p:ph idx="1"/>
          </p:nvPr>
        </p:nvSpPr>
        <p:spPr>
          <a:xfrm>
            <a:off x="457200" y="1752600"/>
            <a:ext cx="8229600" cy="4324350"/>
          </a:xfrm>
        </p:spPr>
        <p:txBody>
          <a:bodyPr/>
          <a:lstStyle/>
          <a:p>
            <a:r>
              <a:rPr lang="en-US" dirty="0" smtClean="0"/>
              <a:t>The investigation of social structures and bonds within a population.</a:t>
            </a:r>
          </a:p>
          <a:p>
            <a:r>
              <a:rPr lang="en-US" dirty="0" smtClean="0"/>
              <a:t>Key terms:</a:t>
            </a:r>
          </a:p>
          <a:p>
            <a:pPr lvl="1"/>
            <a:r>
              <a:rPr lang="en-US" b="1" u="sng" dirty="0" smtClean="0">
                <a:solidFill>
                  <a:srgbClr val="465D0B"/>
                </a:solidFill>
              </a:rPr>
              <a:t>Density</a:t>
            </a:r>
          </a:p>
          <a:p>
            <a:pPr lvl="1"/>
            <a:r>
              <a:rPr lang="en-US" b="1" u="sng" dirty="0" smtClean="0">
                <a:solidFill>
                  <a:srgbClr val="465D0B"/>
                </a:solidFill>
              </a:rPr>
              <a:t>Centralization</a:t>
            </a:r>
          </a:p>
          <a:p>
            <a:pPr lvl="1"/>
            <a:r>
              <a:rPr lang="en-US" b="1" u="sng" dirty="0">
                <a:solidFill>
                  <a:srgbClr val="465D0B"/>
                </a:solidFill>
              </a:rPr>
              <a:t>Reciprocity</a:t>
            </a:r>
            <a:endParaRPr lang="en-US" b="1" u="sng" dirty="0" smtClean="0">
              <a:solidFill>
                <a:srgbClr val="465D0B"/>
              </a:solidFill>
            </a:endParaRPr>
          </a:p>
          <a:p>
            <a:pPr lvl="1"/>
            <a:endParaRPr lang="en-US" dirty="0" smtClean="0"/>
          </a:p>
          <a:p>
            <a:pPr lvl="1"/>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246" y="6503353"/>
            <a:ext cx="5810754" cy="354647"/>
          </a:xfrm>
          <a:prstGeom prst="rect">
            <a:avLst/>
          </a:prstGeom>
        </p:spPr>
      </p:pic>
      <p:sp>
        <p:nvSpPr>
          <p:cNvPr id="10" name="Oval 9"/>
          <p:cNvSpPr/>
          <p:nvPr/>
        </p:nvSpPr>
        <p:spPr>
          <a:xfrm>
            <a:off x="4037238" y="2819400"/>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467600" y="2987948"/>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4037238" y="2509564"/>
            <a:ext cx="3963762" cy="3582626"/>
            <a:chOff x="4037238" y="2509564"/>
            <a:chExt cx="3963762" cy="3582626"/>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7238" y="2509564"/>
              <a:ext cx="3963762" cy="3567386"/>
            </a:xfrm>
            <a:prstGeom prst="rect">
              <a:avLst/>
            </a:prstGeom>
          </p:spPr>
        </p:pic>
        <p:sp>
          <p:nvSpPr>
            <p:cNvPr id="11" name="Oval 10"/>
            <p:cNvSpPr/>
            <p:nvPr/>
          </p:nvSpPr>
          <p:spPr>
            <a:xfrm>
              <a:off x="4062638" y="3724275"/>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5257800" y="3724275"/>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876800" y="4419600"/>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200523" y="3076575"/>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708972" y="3914775"/>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737672" y="5334000"/>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494020" y="5029200"/>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457700" y="5863590"/>
              <a:ext cx="228600" cy="228600"/>
            </a:xfrm>
            <a:prstGeom prst="rect">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037238" y="2819400"/>
              <a:ext cx="228600" cy="228600"/>
            </a:xfrm>
            <a:prstGeom prst="rect">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67600" y="2978423"/>
              <a:ext cx="228600" cy="228600"/>
            </a:xfrm>
            <a:prstGeom prst="rect">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922446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1066800"/>
          </a:xfrm>
        </p:spPr>
        <p:txBody>
          <a:bodyPr/>
          <a:lstStyle/>
          <a:p>
            <a:r>
              <a:rPr lang="en-US" dirty="0" smtClean="0"/>
              <a:t>Social Network Analysis (SNA)	</a:t>
            </a:r>
            <a:endParaRPr lang="en-US" dirty="0"/>
          </a:p>
        </p:txBody>
      </p:sp>
      <p:sp>
        <p:nvSpPr>
          <p:cNvPr id="3" name="Content Placeholder 2"/>
          <p:cNvSpPr>
            <a:spLocks noGrp="1"/>
          </p:cNvSpPr>
          <p:nvPr>
            <p:ph idx="1"/>
          </p:nvPr>
        </p:nvSpPr>
        <p:spPr>
          <a:xfrm>
            <a:off x="457200" y="1752600"/>
            <a:ext cx="8229600" cy="4324350"/>
          </a:xfrm>
        </p:spPr>
        <p:txBody>
          <a:bodyPr/>
          <a:lstStyle/>
          <a:p>
            <a:endParaRPr lang="en-US" dirty="0" smtClean="0"/>
          </a:p>
          <a:p>
            <a:endParaRPr lang="en-US" dirty="0"/>
          </a:p>
          <a:p>
            <a:r>
              <a:rPr lang="en-US" dirty="0" smtClean="0"/>
              <a:t>Key </a:t>
            </a:r>
            <a:r>
              <a:rPr lang="en-US" dirty="0" smtClean="0"/>
              <a:t>terms:</a:t>
            </a:r>
          </a:p>
          <a:p>
            <a:pPr lvl="1"/>
            <a:r>
              <a:rPr lang="en-US" b="1" u="sng" dirty="0" smtClean="0">
                <a:solidFill>
                  <a:srgbClr val="465D0B"/>
                </a:solidFill>
              </a:rPr>
              <a:t>Density</a:t>
            </a:r>
            <a:r>
              <a:rPr lang="en-US" dirty="0" smtClean="0">
                <a:solidFill>
                  <a:srgbClr val="465D0B"/>
                </a:solidFill>
              </a:rPr>
              <a:t> – The Number of network ties, expressed as a percentage of the number of ordered/unordered pairs</a:t>
            </a:r>
          </a:p>
          <a:p>
            <a:pPr lvl="1"/>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246" y="6503353"/>
            <a:ext cx="5810754" cy="354647"/>
          </a:xfrm>
          <a:prstGeom prst="rect">
            <a:avLst/>
          </a:prstGeom>
        </p:spPr>
      </p:pic>
      <p:pic>
        <p:nvPicPr>
          <p:cNvPr id="4" name="Picture 3"/>
          <p:cNvPicPr>
            <a:picLocks noChangeAspect="1"/>
          </p:cNvPicPr>
          <p:nvPr/>
        </p:nvPicPr>
        <p:blipFill>
          <a:blip r:embed="rId4"/>
          <a:stretch>
            <a:fillRect/>
          </a:stretch>
        </p:blipFill>
        <p:spPr>
          <a:xfrm>
            <a:off x="2121694" y="4139638"/>
            <a:ext cx="4900612" cy="2150513"/>
          </a:xfrm>
          <a:prstGeom prst="rect">
            <a:avLst/>
          </a:prstGeom>
        </p:spPr>
      </p:pic>
    </p:spTree>
    <p:extLst>
      <p:ext uri="{BB962C8B-B14F-4D97-AF65-F5344CB8AC3E}">
        <p14:creationId xmlns:p14="http://schemas.microsoft.com/office/powerpoint/2010/main" val="92942525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1066800"/>
          </a:xfrm>
        </p:spPr>
        <p:txBody>
          <a:bodyPr/>
          <a:lstStyle/>
          <a:p>
            <a:r>
              <a:rPr lang="en-US" dirty="0" smtClean="0"/>
              <a:t>Social Network Analysis (SNA)	</a:t>
            </a:r>
            <a:endParaRPr lang="en-US" dirty="0"/>
          </a:p>
        </p:txBody>
      </p:sp>
      <p:sp>
        <p:nvSpPr>
          <p:cNvPr id="3" name="Content Placeholder 2"/>
          <p:cNvSpPr>
            <a:spLocks noGrp="1"/>
          </p:cNvSpPr>
          <p:nvPr>
            <p:ph idx="1"/>
          </p:nvPr>
        </p:nvSpPr>
        <p:spPr>
          <a:xfrm>
            <a:off x="457200" y="1752600"/>
            <a:ext cx="8229600" cy="4324350"/>
          </a:xfrm>
        </p:spPr>
        <p:txBody>
          <a:bodyPr/>
          <a:lstStyle/>
          <a:p>
            <a:endParaRPr lang="en-US" dirty="0" smtClean="0"/>
          </a:p>
          <a:p>
            <a:endParaRPr lang="en-US" dirty="0"/>
          </a:p>
          <a:p>
            <a:r>
              <a:rPr lang="en-US" dirty="0" smtClean="0"/>
              <a:t>Key </a:t>
            </a:r>
            <a:r>
              <a:rPr lang="en-US" dirty="0" smtClean="0"/>
              <a:t>terms:</a:t>
            </a:r>
          </a:p>
          <a:p>
            <a:pPr lvl="1"/>
            <a:r>
              <a:rPr lang="en-US" b="1" u="sng" dirty="0" smtClean="0">
                <a:solidFill>
                  <a:srgbClr val="465D0B"/>
                </a:solidFill>
              </a:rPr>
              <a:t>Centralization</a:t>
            </a:r>
            <a:r>
              <a:rPr lang="en-US" dirty="0" smtClean="0">
                <a:solidFill>
                  <a:srgbClr val="465D0B"/>
                </a:solidFill>
              </a:rPr>
              <a:t> – an identifier </a:t>
            </a:r>
            <a:r>
              <a:rPr lang="en-US" dirty="0" smtClean="0">
                <a:solidFill>
                  <a:srgbClr val="465D0B"/>
                </a:solidFill>
              </a:rPr>
              <a:t>position </a:t>
            </a:r>
            <a:r>
              <a:rPr lang="en-US" dirty="0" smtClean="0">
                <a:solidFill>
                  <a:srgbClr val="465D0B"/>
                </a:solidFill>
              </a:rPr>
              <a:t>in the graph through inbound and outbound relationships</a:t>
            </a:r>
          </a:p>
          <a:p>
            <a:pPr lvl="1"/>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246" y="6503353"/>
            <a:ext cx="5810754" cy="35464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4419600"/>
            <a:ext cx="4419600" cy="1843438"/>
          </a:xfrm>
          <a:prstGeom prst="rect">
            <a:avLst/>
          </a:prstGeom>
        </p:spPr>
      </p:pic>
    </p:spTree>
    <p:extLst>
      <p:ext uri="{BB962C8B-B14F-4D97-AF65-F5344CB8AC3E}">
        <p14:creationId xmlns:p14="http://schemas.microsoft.com/office/powerpoint/2010/main" val="331749588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1066800"/>
          </a:xfrm>
        </p:spPr>
        <p:txBody>
          <a:bodyPr/>
          <a:lstStyle/>
          <a:p>
            <a:r>
              <a:rPr lang="en-US" dirty="0" smtClean="0"/>
              <a:t>Social Network Analysis (SNA)	</a:t>
            </a:r>
            <a:endParaRPr lang="en-US" dirty="0"/>
          </a:p>
        </p:txBody>
      </p:sp>
      <p:sp>
        <p:nvSpPr>
          <p:cNvPr id="3" name="Content Placeholder 2"/>
          <p:cNvSpPr>
            <a:spLocks noGrp="1"/>
          </p:cNvSpPr>
          <p:nvPr>
            <p:ph idx="1"/>
          </p:nvPr>
        </p:nvSpPr>
        <p:spPr>
          <a:xfrm>
            <a:off x="457200" y="1752600"/>
            <a:ext cx="8229600" cy="4324350"/>
          </a:xfrm>
        </p:spPr>
        <p:txBody>
          <a:bodyPr/>
          <a:lstStyle/>
          <a:p>
            <a:endParaRPr lang="en-US" dirty="0" smtClean="0"/>
          </a:p>
          <a:p>
            <a:endParaRPr lang="en-US" dirty="0"/>
          </a:p>
          <a:p>
            <a:r>
              <a:rPr lang="en-US" dirty="0" smtClean="0"/>
              <a:t>Key </a:t>
            </a:r>
            <a:r>
              <a:rPr lang="en-US" dirty="0" smtClean="0"/>
              <a:t>terms:</a:t>
            </a:r>
          </a:p>
          <a:p>
            <a:pPr lvl="1"/>
            <a:r>
              <a:rPr lang="en-US" b="1" u="sng" dirty="0" smtClean="0">
                <a:solidFill>
                  <a:srgbClr val="465D0B"/>
                </a:solidFill>
              </a:rPr>
              <a:t>Reciprocity</a:t>
            </a:r>
            <a:r>
              <a:rPr lang="en-US" dirty="0" smtClean="0">
                <a:solidFill>
                  <a:srgbClr val="465D0B"/>
                </a:solidFill>
              </a:rPr>
              <a:t> – a measure of reciprocated links in a directed network</a:t>
            </a:r>
          </a:p>
          <a:p>
            <a:pPr lvl="1"/>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246" y="6503353"/>
            <a:ext cx="5810754" cy="354647"/>
          </a:xfrm>
          <a:prstGeom prst="rect">
            <a:avLst/>
          </a:prstGeom>
        </p:spPr>
      </p:pic>
      <p:grpSp>
        <p:nvGrpSpPr>
          <p:cNvPr id="21" name="Group 20"/>
          <p:cNvGrpSpPr/>
          <p:nvPr/>
        </p:nvGrpSpPr>
        <p:grpSpPr>
          <a:xfrm>
            <a:off x="685800" y="5319432"/>
            <a:ext cx="3124200" cy="762000"/>
            <a:chOff x="838200" y="4648200"/>
            <a:chExt cx="3124200" cy="762000"/>
          </a:xfrm>
        </p:grpSpPr>
        <p:cxnSp>
          <p:nvCxnSpPr>
            <p:cNvPr id="10" name="Straight Arrow Connector 9"/>
            <p:cNvCxnSpPr>
              <a:stCxn id="7" idx="3"/>
              <a:endCxn id="4" idx="5"/>
            </p:cNvCxnSpPr>
            <p:nvPr/>
          </p:nvCxnSpPr>
          <p:spPr>
            <a:xfrm flipH="1">
              <a:off x="1488608" y="5298608"/>
              <a:ext cx="1823384" cy="0"/>
            </a:xfrm>
            <a:prstGeom prst="straightConnector1">
              <a:avLst/>
            </a:prstGeom>
            <a:ln w="38100">
              <a:solidFill>
                <a:srgbClr val="FF0000"/>
              </a:solidFill>
              <a:tailEnd type="triangle"/>
            </a:ln>
          </p:spPr>
          <p:style>
            <a:lnRef idx="1">
              <a:schemeClr val="accent3"/>
            </a:lnRef>
            <a:fillRef idx="0">
              <a:schemeClr val="accent3"/>
            </a:fillRef>
            <a:effectRef idx="0">
              <a:schemeClr val="accent3"/>
            </a:effectRef>
            <a:fontRef idx="minor">
              <a:schemeClr val="tx1"/>
            </a:fontRef>
          </p:style>
        </p:cxnSp>
        <p:cxnSp>
          <p:nvCxnSpPr>
            <p:cNvPr id="9" name="Straight Arrow Connector 8"/>
            <p:cNvCxnSpPr>
              <a:stCxn id="4" idx="7"/>
              <a:endCxn id="7" idx="1"/>
            </p:cNvCxnSpPr>
            <p:nvPr/>
          </p:nvCxnSpPr>
          <p:spPr>
            <a:xfrm>
              <a:off x="1488608" y="4759792"/>
              <a:ext cx="1823384" cy="0"/>
            </a:xfrm>
            <a:prstGeom prst="straightConnector1">
              <a:avLst/>
            </a:prstGeom>
            <a:ln w="38100">
              <a:solidFill>
                <a:srgbClr val="FF0000"/>
              </a:solidFill>
              <a:tailEnd type="triangle"/>
            </a:ln>
          </p:spPr>
          <p:style>
            <a:lnRef idx="1">
              <a:schemeClr val="accent3"/>
            </a:lnRef>
            <a:fillRef idx="0">
              <a:schemeClr val="accent3"/>
            </a:fillRef>
            <a:effectRef idx="0">
              <a:schemeClr val="accent3"/>
            </a:effectRef>
            <a:fontRef idx="minor">
              <a:schemeClr val="tx1"/>
            </a:fontRef>
          </p:style>
        </p:cxnSp>
        <p:sp>
          <p:nvSpPr>
            <p:cNvPr id="4" name="Oval 3"/>
            <p:cNvSpPr/>
            <p:nvPr/>
          </p:nvSpPr>
          <p:spPr>
            <a:xfrm>
              <a:off x="838200" y="4648200"/>
              <a:ext cx="762000" cy="76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p:cNvSpPr/>
            <p:nvPr/>
          </p:nvSpPr>
          <p:spPr>
            <a:xfrm>
              <a:off x="3200400" y="4648200"/>
              <a:ext cx="762000" cy="76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2" name="Group 21"/>
          <p:cNvGrpSpPr/>
          <p:nvPr/>
        </p:nvGrpSpPr>
        <p:grpSpPr>
          <a:xfrm>
            <a:off x="4876800" y="5319432"/>
            <a:ext cx="3124200" cy="762000"/>
            <a:chOff x="4800600" y="4759792"/>
            <a:chExt cx="3124200" cy="762000"/>
          </a:xfrm>
        </p:grpSpPr>
        <p:cxnSp>
          <p:nvCxnSpPr>
            <p:cNvPr id="18" name="Straight Arrow Connector 17"/>
            <p:cNvCxnSpPr>
              <a:stCxn id="16" idx="2"/>
              <a:endCxn id="15" idx="6"/>
            </p:cNvCxnSpPr>
            <p:nvPr/>
          </p:nvCxnSpPr>
          <p:spPr>
            <a:xfrm flipH="1">
              <a:off x="5562600" y="5140792"/>
              <a:ext cx="1600200" cy="0"/>
            </a:xfrm>
            <a:prstGeom prst="straightConnector1">
              <a:avLst/>
            </a:prstGeom>
            <a:ln w="38100">
              <a:solidFill>
                <a:srgbClr val="FF0000"/>
              </a:solidFill>
              <a:tailEnd type="triangle"/>
            </a:ln>
          </p:spPr>
          <p:style>
            <a:lnRef idx="1">
              <a:schemeClr val="accent3"/>
            </a:lnRef>
            <a:fillRef idx="0">
              <a:schemeClr val="accent3"/>
            </a:fillRef>
            <a:effectRef idx="0">
              <a:schemeClr val="accent3"/>
            </a:effectRef>
            <a:fontRef idx="minor">
              <a:schemeClr val="tx1"/>
            </a:fontRef>
          </p:style>
        </p:cxnSp>
        <p:sp>
          <p:nvSpPr>
            <p:cNvPr id="15" name="Oval 14"/>
            <p:cNvSpPr/>
            <p:nvPr/>
          </p:nvSpPr>
          <p:spPr>
            <a:xfrm>
              <a:off x="4800600" y="4759792"/>
              <a:ext cx="762000" cy="76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p:cNvSpPr/>
            <p:nvPr/>
          </p:nvSpPr>
          <p:spPr>
            <a:xfrm>
              <a:off x="7162800" y="4759792"/>
              <a:ext cx="762000" cy="76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3" name="TextBox 22"/>
          <p:cNvSpPr txBox="1"/>
          <p:nvPr/>
        </p:nvSpPr>
        <p:spPr>
          <a:xfrm>
            <a:off x="1447800" y="4687226"/>
            <a:ext cx="1600200" cy="369332"/>
          </a:xfrm>
          <a:prstGeom prst="rect">
            <a:avLst/>
          </a:prstGeom>
          <a:noFill/>
        </p:spPr>
        <p:txBody>
          <a:bodyPr wrap="square" rtlCol="0">
            <a:spAutoFit/>
          </a:bodyPr>
          <a:lstStyle/>
          <a:p>
            <a:r>
              <a:rPr lang="en-US" dirty="0" smtClean="0"/>
              <a:t>Reciprocated</a:t>
            </a:r>
            <a:endParaRPr lang="en-US" dirty="0"/>
          </a:p>
        </p:txBody>
      </p:sp>
      <p:sp>
        <p:nvSpPr>
          <p:cNvPr id="24" name="TextBox 23"/>
          <p:cNvSpPr txBox="1"/>
          <p:nvPr/>
        </p:nvSpPr>
        <p:spPr>
          <a:xfrm>
            <a:off x="5638800" y="4548726"/>
            <a:ext cx="1600200" cy="646331"/>
          </a:xfrm>
          <a:prstGeom prst="rect">
            <a:avLst/>
          </a:prstGeom>
          <a:noFill/>
        </p:spPr>
        <p:txBody>
          <a:bodyPr wrap="square" rtlCol="0">
            <a:spAutoFit/>
          </a:bodyPr>
          <a:lstStyle/>
          <a:p>
            <a:pPr algn="ctr"/>
            <a:r>
              <a:rPr lang="en-US" dirty="0" smtClean="0"/>
              <a:t>Not</a:t>
            </a:r>
          </a:p>
          <a:p>
            <a:pPr algn="ctr"/>
            <a:r>
              <a:rPr lang="en-US" dirty="0" smtClean="0"/>
              <a:t>Reciprocated</a:t>
            </a:r>
            <a:endParaRPr lang="en-US" dirty="0"/>
          </a:p>
        </p:txBody>
      </p:sp>
    </p:spTree>
    <p:extLst>
      <p:ext uri="{BB962C8B-B14F-4D97-AF65-F5344CB8AC3E}">
        <p14:creationId xmlns:p14="http://schemas.microsoft.com/office/powerpoint/2010/main" val="393950577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1066800"/>
          </a:xfrm>
        </p:spPr>
        <p:txBody>
          <a:bodyPr/>
          <a:lstStyle/>
          <a:p>
            <a:r>
              <a:rPr lang="en-US" dirty="0" smtClean="0"/>
              <a:t>Social Network Analysis (SNA)	</a:t>
            </a:r>
            <a:endParaRPr lang="en-US" dirty="0"/>
          </a:p>
        </p:txBody>
      </p:sp>
      <p:sp>
        <p:nvSpPr>
          <p:cNvPr id="3" name="Content Placeholder 2"/>
          <p:cNvSpPr>
            <a:spLocks noGrp="1"/>
          </p:cNvSpPr>
          <p:nvPr>
            <p:ph idx="1"/>
          </p:nvPr>
        </p:nvSpPr>
        <p:spPr>
          <a:xfrm>
            <a:off x="457200" y="1752600"/>
            <a:ext cx="8229600" cy="4324350"/>
          </a:xfrm>
        </p:spPr>
        <p:txBody>
          <a:bodyPr/>
          <a:lstStyle/>
          <a:p>
            <a:r>
              <a:rPr lang="en-US" dirty="0" smtClean="0"/>
              <a:t>The investigation of social structures and bonds within a population.</a:t>
            </a:r>
          </a:p>
          <a:p>
            <a:r>
              <a:rPr lang="en-US" dirty="0" smtClean="0"/>
              <a:t>Key terms:</a:t>
            </a:r>
          </a:p>
          <a:p>
            <a:pPr lvl="1"/>
            <a:r>
              <a:rPr lang="en-US" b="1" u="sng" dirty="0" smtClean="0">
                <a:solidFill>
                  <a:srgbClr val="465D0B"/>
                </a:solidFill>
              </a:rPr>
              <a:t>Density</a:t>
            </a:r>
            <a:r>
              <a:rPr lang="en-US" dirty="0" smtClean="0">
                <a:solidFill>
                  <a:srgbClr val="465D0B"/>
                </a:solidFill>
              </a:rPr>
              <a:t> – A proportion of connections as compared to the theoretical max in that specific network</a:t>
            </a:r>
          </a:p>
          <a:p>
            <a:pPr lvl="1"/>
            <a:r>
              <a:rPr lang="en-US" b="1" u="sng" dirty="0" smtClean="0">
                <a:solidFill>
                  <a:srgbClr val="465D0B"/>
                </a:solidFill>
              </a:rPr>
              <a:t>Centralization</a:t>
            </a:r>
            <a:r>
              <a:rPr lang="en-US" dirty="0" smtClean="0">
                <a:solidFill>
                  <a:srgbClr val="465D0B"/>
                </a:solidFill>
              </a:rPr>
              <a:t> – an identifier of influence and position in the graph through inbound and outbound relationships</a:t>
            </a:r>
          </a:p>
          <a:p>
            <a:pPr lvl="1"/>
            <a:r>
              <a:rPr lang="en-US" b="1" u="sng" dirty="0" smtClean="0">
                <a:solidFill>
                  <a:srgbClr val="465D0B"/>
                </a:solidFill>
              </a:rPr>
              <a:t>Reciprocity</a:t>
            </a:r>
            <a:r>
              <a:rPr lang="en-US" dirty="0" smtClean="0">
                <a:solidFill>
                  <a:srgbClr val="465D0B"/>
                </a:solidFill>
              </a:rPr>
              <a:t> – a measure of reciprocated links in a directed network</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246" y="6503353"/>
            <a:ext cx="5810754" cy="354647"/>
          </a:xfrm>
          <a:prstGeom prst="rect">
            <a:avLst/>
          </a:prstGeom>
        </p:spPr>
      </p:pic>
    </p:spTree>
    <p:extLst>
      <p:ext uri="{BB962C8B-B14F-4D97-AF65-F5344CB8AC3E}">
        <p14:creationId xmlns:p14="http://schemas.microsoft.com/office/powerpoint/2010/main" val="5954132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277" y="634524"/>
            <a:ext cx="5638800" cy="1066800"/>
          </a:xfrm>
        </p:spPr>
        <p:txBody>
          <a:bodyPr/>
          <a:lstStyle/>
          <a:p>
            <a:pPr algn="ctr"/>
            <a:r>
              <a:rPr lang="en-US" dirty="0" smtClean="0">
                <a:solidFill>
                  <a:srgbClr val="465D0B"/>
                </a:solidFill>
              </a:rPr>
              <a:t>The Campus Connections</a:t>
            </a:r>
            <a:br>
              <a:rPr lang="en-US" dirty="0" smtClean="0">
                <a:solidFill>
                  <a:srgbClr val="465D0B"/>
                </a:solidFill>
              </a:rPr>
            </a:br>
            <a:r>
              <a:rPr lang="en-US" dirty="0" smtClean="0">
                <a:solidFill>
                  <a:srgbClr val="465D0B"/>
                </a:solidFill>
              </a:rPr>
              <a:t>Program</a:t>
            </a:r>
            <a:endParaRPr lang="en-US" dirty="0">
              <a:solidFill>
                <a:srgbClr val="465D0B"/>
              </a:solidFill>
            </a:endParaRPr>
          </a:p>
        </p:txBody>
      </p:sp>
      <p:sp>
        <p:nvSpPr>
          <p:cNvPr id="4" name="Content Placeholder 2"/>
          <p:cNvSpPr>
            <a:spLocks noGrp="1"/>
          </p:cNvSpPr>
          <p:nvPr>
            <p:ph idx="1"/>
          </p:nvPr>
        </p:nvSpPr>
        <p:spPr>
          <a:xfrm>
            <a:off x="54077" y="1447800"/>
            <a:ext cx="5508523" cy="4419600"/>
          </a:xfrm>
        </p:spPr>
        <p:txBody>
          <a:bodyPr/>
          <a:lstStyle/>
          <a:p>
            <a:pPr marL="109537" indent="0">
              <a:buNone/>
            </a:pPr>
            <a:endParaRPr lang="en-US" sz="2000" dirty="0" smtClean="0"/>
          </a:p>
          <a:p>
            <a:r>
              <a:rPr lang="en-US" sz="2000" dirty="0" smtClean="0"/>
              <a:t>12 week Mentorship program open to all majors/years at Colorado State University.</a:t>
            </a:r>
          </a:p>
          <a:p>
            <a:endParaRPr lang="en-US" sz="2000" dirty="0" smtClean="0"/>
          </a:p>
          <a:p>
            <a:r>
              <a:rPr lang="en-US" sz="2000" dirty="0"/>
              <a:t>Colorado State University </a:t>
            </a:r>
            <a:r>
              <a:rPr lang="en-US" sz="2000" dirty="0" smtClean="0"/>
              <a:t> (CSU) </a:t>
            </a:r>
            <a:r>
              <a:rPr lang="en-US" sz="2000" dirty="0" smtClean="0"/>
              <a:t>Students mentor at-risk youth</a:t>
            </a:r>
            <a:r>
              <a:rPr lang="en-US" altLang="en-US" sz="2000" dirty="0" smtClean="0"/>
              <a:t> </a:t>
            </a:r>
            <a:r>
              <a:rPr lang="en-US" sz="2000" dirty="0"/>
              <a:t>(11-18 </a:t>
            </a:r>
            <a:r>
              <a:rPr lang="en-US" sz="2000" dirty="0" err="1"/>
              <a:t>yrs</a:t>
            </a:r>
            <a:r>
              <a:rPr lang="en-US" sz="2000" dirty="0"/>
              <a:t>) </a:t>
            </a:r>
            <a:r>
              <a:rPr lang="en-US" altLang="en-US" sz="2000" dirty="0" smtClean="0"/>
              <a:t>referred </a:t>
            </a:r>
            <a:r>
              <a:rPr lang="en-US" altLang="en-US" sz="2000" dirty="0"/>
              <a:t>from the juvenile justice system, schools, human </a:t>
            </a:r>
            <a:r>
              <a:rPr lang="en-US" altLang="en-US" sz="2000" dirty="0" smtClean="0"/>
              <a:t>services</a:t>
            </a:r>
            <a:r>
              <a:rPr lang="en-US" altLang="en-US" sz="2000" dirty="0" smtClean="0"/>
              <a:t>.</a:t>
            </a:r>
          </a:p>
          <a:p>
            <a:pPr marL="109537" indent="0">
              <a:buNone/>
            </a:pPr>
            <a:endParaRPr lang="en-US" sz="2000" dirty="0" smtClean="0"/>
          </a:p>
          <a:p>
            <a:r>
              <a:rPr lang="en-US" sz="2000" dirty="0" smtClean="0"/>
              <a:t>Facilitated my experienced program staff and Marriage &amp; Family Therapist graduate students.</a:t>
            </a:r>
            <a:endParaRPr lang="en-US" sz="2000" dirty="0"/>
          </a:p>
          <a:p>
            <a:pPr marL="109537" indent="0">
              <a:buNone/>
            </a:pPr>
            <a:endParaRPr lang="en-US" sz="2000" dirty="0" smtClean="0"/>
          </a:p>
          <a:p>
            <a:r>
              <a:rPr lang="en-US" sz="2000" dirty="0" smtClean="0"/>
              <a:t>Mentors are paired 1:1 with youth and work both individually and in multidisciplinary teams. </a:t>
            </a:r>
          </a:p>
          <a:p>
            <a:endParaRPr lang="en-US" sz="2000" dirty="0" smtClean="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246" y="6503353"/>
            <a:ext cx="5810754" cy="35464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pic>
        <p:nvPicPr>
          <p:cNvPr id="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2583910"/>
            <a:ext cx="3505200" cy="2356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63134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71600"/>
            <a:ext cx="8229600" cy="1066800"/>
          </a:xfrm>
        </p:spPr>
        <p:txBody>
          <a:bodyPr/>
          <a:lstStyle/>
          <a:p>
            <a:pPr algn="ctr"/>
            <a:r>
              <a:rPr lang="en-US" dirty="0" smtClean="0"/>
              <a:t>The Campus Connections Social Network</a:t>
            </a:r>
            <a:endParaRPr lang="en-US" dirty="0"/>
          </a:p>
        </p:txBody>
      </p:sp>
      <p:pic>
        <p:nvPicPr>
          <p:cNvPr id="4" name="Picture 2" descr="https://upload.wikimedia.org/wikipedia/commons/thumb/6/60/Graph_betweenness.svg/800px-Graph_betweenness.svg.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2590800"/>
            <a:ext cx="4038600" cy="4038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3246" y="6503353"/>
            <a:ext cx="5810754" cy="354647"/>
          </a:xfrm>
          <a:prstGeom prst="rect">
            <a:avLst/>
          </a:prstGeom>
        </p:spPr>
      </p:pic>
    </p:spTree>
    <p:extLst>
      <p:ext uri="{BB962C8B-B14F-4D97-AF65-F5344CB8AC3E}">
        <p14:creationId xmlns:p14="http://schemas.microsoft.com/office/powerpoint/2010/main" val="15463093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377" y="457200"/>
            <a:ext cx="8229600" cy="1066800"/>
          </a:xfrm>
        </p:spPr>
        <p:txBody>
          <a:bodyPr/>
          <a:lstStyle/>
          <a:p>
            <a:r>
              <a:rPr lang="en-US" dirty="0" smtClean="0"/>
              <a:t>The Growing Social Network</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grpSp>
        <p:nvGrpSpPr>
          <p:cNvPr id="8" name="Group 7"/>
          <p:cNvGrpSpPr/>
          <p:nvPr/>
        </p:nvGrpSpPr>
        <p:grpSpPr>
          <a:xfrm>
            <a:off x="7778219" y="5029200"/>
            <a:ext cx="1060981" cy="824446"/>
            <a:chOff x="224640" y="1952720"/>
            <a:chExt cx="1060981" cy="824446"/>
          </a:xfrm>
        </p:grpSpPr>
        <p:sp>
          <p:nvSpPr>
            <p:cNvPr id="20" name="Freeform 19"/>
            <p:cNvSpPr/>
            <p:nvPr/>
          </p:nvSpPr>
          <p:spPr>
            <a:xfrm>
              <a:off x="224640" y="1952720"/>
              <a:ext cx="1004468" cy="381000"/>
            </a:xfrm>
            <a:custGeom>
              <a:avLst/>
              <a:gdLst/>
              <a:ahLst/>
              <a:cxnLst/>
              <a:rect l="l" t="t" r="r" b="b"/>
              <a:pathLst>
                <a:path w="1004468" h="381000">
                  <a:moveTo>
                    <a:pt x="477654" y="211165"/>
                  </a:moveTo>
                  <a:lnTo>
                    <a:pt x="585703" y="211165"/>
                  </a:lnTo>
                  <a:lnTo>
                    <a:pt x="585703" y="229917"/>
                  </a:lnTo>
                  <a:lnTo>
                    <a:pt x="477654" y="229917"/>
                  </a:lnTo>
                  <a:close/>
                  <a:moveTo>
                    <a:pt x="477654" y="161494"/>
                  </a:moveTo>
                  <a:lnTo>
                    <a:pt x="585703" y="161494"/>
                  </a:lnTo>
                  <a:lnTo>
                    <a:pt x="585703" y="180246"/>
                  </a:lnTo>
                  <a:lnTo>
                    <a:pt x="477654" y="180246"/>
                  </a:lnTo>
                  <a:close/>
                  <a:moveTo>
                    <a:pt x="861110" y="157922"/>
                  </a:moveTo>
                  <a:lnTo>
                    <a:pt x="881201" y="157922"/>
                  </a:lnTo>
                  <a:lnTo>
                    <a:pt x="881201" y="276463"/>
                  </a:lnTo>
                  <a:lnTo>
                    <a:pt x="861110" y="276463"/>
                  </a:lnTo>
                  <a:close/>
                  <a:moveTo>
                    <a:pt x="952155" y="155243"/>
                  </a:moveTo>
                  <a:cubicBezTo>
                    <a:pt x="958927" y="155243"/>
                    <a:pt x="965810" y="157401"/>
                    <a:pt x="972805" y="161717"/>
                  </a:cubicBezTo>
                  <a:lnTo>
                    <a:pt x="965885" y="180357"/>
                  </a:lnTo>
                  <a:cubicBezTo>
                    <a:pt x="960973" y="177455"/>
                    <a:pt x="956062" y="176004"/>
                    <a:pt x="951151" y="176004"/>
                  </a:cubicBezTo>
                  <a:cubicBezTo>
                    <a:pt x="946760" y="176004"/>
                    <a:pt x="942816" y="177325"/>
                    <a:pt x="939319" y="179967"/>
                  </a:cubicBezTo>
                  <a:cubicBezTo>
                    <a:pt x="935821" y="182608"/>
                    <a:pt x="933328" y="186273"/>
                    <a:pt x="931840" y="190961"/>
                  </a:cubicBezTo>
                  <a:cubicBezTo>
                    <a:pt x="929608" y="198105"/>
                    <a:pt x="928491" y="205919"/>
                    <a:pt x="928491" y="214402"/>
                  </a:cubicBezTo>
                  <a:lnTo>
                    <a:pt x="928491" y="276463"/>
                  </a:lnTo>
                  <a:lnTo>
                    <a:pt x="908400" y="276463"/>
                  </a:lnTo>
                  <a:lnTo>
                    <a:pt x="908400" y="157922"/>
                  </a:lnTo>
                  <a:lnTo>
                    <a:pt x="926482" y="157922"/>
                  </a:lnTo>
                  <a:lnTo>
                    <a:pt x="926482" y="175893"/>
                  </a:lnTo>
                  <a:cubicBezTo>
                    <a:pt x="931096" y="167484"/>
                    <a:pt x="935356" y="161940"/>
                    <a:pt x="939263" y="159261"/>
                  </a:cubicBezTo>
                  <a:cubicBezTo>
                    <a:pt x="943170" y="156582"/>
                    <a:pt x="947467" y="155243"/>
                    <a:pt x="952155" y="155243"/>
                  </a:cubicBezTo>
                  <a:close/>
                  <a:moveTo>
                    <a:pt x="984376" y="112827"/>
                  </a:moveTo>
                  <a:lnTo>
                    <a:pt x="1004468" y="112827"/>
                  </a:lnTo>
                  <a:lnTo>
                    <a:pt x="1004468" y="276463"/>
                  </a:lnTo>
                  <a:lnTo>
                    <a:pt x="984376" y="276463"/>
                  </a:lnTo>
                  <a:close/>
                  <a:moveTo>
                    <a:pt x="861110" y="112827"/>
                  </a:moveTo>
                  <a:lnTo>
                    <a:pt x="881201" y="112827"/>
                  </a:lnTo>
                  <a:lnTo>
                    <a:pt x="881201" y="135932"/>
                  </a:lnTo>
                  <a:lnTo>
                    <a:pt x="861110" y="135932"/>
                  </a:lnTo>
                  <a:close/>
                  <a:moveTo>
                    <a:pt x="759051" y="110036"/>
                  </a:moveTo>
                  <a:cubicBezTo>
                    <a:pt x="770882" y="110036"/>
                    <a:pt x="781579" y="111952"/>
                    <a:pt x="791142" y="115785"/>
                  </a:cubicBezTo>
                  <a:cubicBezTo>
                    <a:pt x="800704" y="119617"/>
                    <a:pt x="808201" y="124956"/>
                    <a:pt x="813633" y="131802"/>
                  </a:cubicBezTo>
                  <a:cubicBezTo>
                    <a:pt x="819066" y="138648"/>
                    <a:pt x="823196" y="147578"/>
                    <a:pt x="826023" y="158591"/>
                  </a:cubicBezTo>
                  <a:lnTo>
                    <a:pt x="806490" y="163949"/>
                  </a:lnTo>
                  <a:cubicBezTo>
                    <a:pt x="804034" y="155615"/>
                    <a:pt x="800983" y="149066"/>
                    <a:pt x="797337" y="144304"/>
                  </a:cubicBezTo>
                  <a:cubicBezTo>
                    <a:pt x="793690" y="139541"/>
                    <a:pt x="788481" y="135728"/>
                    <a:pt x="781710" y="132863"/>
                  </a:cubicBezTo>
                  <a:cubicBezTo>
                    <a:pt x="774938" y="129998"/>
                    <a:pt x="767422" y="128565"/>
                    <a:pt x="759162" y="128565"/>
                  </a:cubicBezTo>
                  <a:cubicBezTo>
                    <a:pt x="749265" y="128565"/>
                    <a:pt x="740708" y="130072"/>
                    <a:pt x="733489" y="133086"/>
                  </a:cubicBezTo>
                  <a:cubicBezTo>
                    <a:pt x="726271" y="136100"/>
                    <a:pt x="720448" y="140062"/>
                    <a:pt x="716021" y="144974"/>
                  </a:cubicBezTo>
                  <a:cubicBezTo>
                    <a:pt x="711593" y="149885"/>
                    <a:pt x="708151" y="155280"/>
                    <a:pt x="705696" y="161159"/>
                  </a:cubicBezTo>
                  <a:cubicBezTo>
                    <a:pt x="701529" y="171279"/>
                    <a:pt x="699445" y="182255"/>
                    <a:pt x="699445" y="194087"/>
                  </a:cubicBezTo>
                  <a:cubicBezTo>
                    <a:pt x="699445" y="208672"/>
                    <a:pt x="701956" y="220876"/>
                    <a:pt x="706979" y="230699"/>
                  </a:cubicBezTo>
                  <a:cubicBezTo>
                    <a:pt x="712002" y="240521"/>
                    <a:pt x="719314" y="247814"/>
                    <a:pt x="728913" y="252576"/>
                  </a:cubicBezTo>
                  <a:cubicBezTo>
                    <a:pt x="738512" y="257339"/>
                    <a:pt x="748707" y="259720"/>
                    <a:pt x="759497" y="259720"/>
                  </a:cubicBezTo>
                  <a:cubicBezTo>
                    <a:pt x="768873" y="259720"/>
                    <a:pt x="778026" y="257916"/>
                    <a:pt x="786956" y="254306"/>
                  </a:cubicBezTo>
                  <a:cubicBezTo>
                    <a:pt x="795886" y="250697"/>
                    <a:pt x="802657" y="246846"/>
                    <a:pt x="807271" y="242754"/>
                  </a:cubicBezTo>
                  <a:lnTo>
                    <a:pt x="807271" y="212281"/>
                  </a:lnTo>
                  <a:lnTo>
                    <a:pt x="759162" y="212281"/>
                  </a:lnTo>
                  <a:lnTo>
                    <a:pt x="759162" y="193082"/>
                  </a:lnTo>
                  <a:lnTo>
                    <a:pt x="828479" y="192971"/>
                  </a:lnTo>
                  <a:lnTo>
                    <a:pt x="828479" y="253693"/>
                  </a:lnTo>
                  <a:cubicBezTo>
                    <a:pt x="817838" y="262176"/>
                    <a:pt x="806862" y="268557"/>
                    <a:pt x="795551" y="272836"/>
                  </a:cubicBezTo>
                  <a:cubicBezTo>
                    <a:pt x="784240" y="277114"/>
                    <a:pt x="772631" y="279254"/>
                    <a:pt x="760725" y="279254"/>
                  </a:cubicBezTo>
                  <a:cubicBezTo>
                    <a:pt x="744651" y="279254"/>
                    <a:pt x="730048" y="275812"/>
                    <a:pt x="716914" y="268929"/>
                  </a:cubicBezTo>
                  <a:cubicBezTo>
                    <a:pt x="703780" y="262046"/>
                    <a:pt x="693864" y="252093"/>
                    <a:pt x="687167" y="239070"/>
                  </a:cubicBezTo>
                  <a:cubicBezTo>
                    <a:pt x="680469" y="226048"/>
                    <a:pt x="677121" y="211500"/>
                    <a:pt x="677121" y="195426"/>
                  </a:cubicBezTo>
                  <a:cubicBezTo>
                    <a:pt x="677121" y="179502"/>
                    <a:pt x="680451" y="164638"/>
                    <a:pt x="687111" y="150834"/>
                  </a:cubicBezTo>
                  <a:cubicBezTo>
                    <a:pt x="693771" y="137030"/>
                    <a:pt x="703352" y="126779"/>
                    <a:pt x="715853" y="120082"/>
                  </a:cubicBezTo>
                  <a:cubicBezTo>
                    <a:pt x="728355" y="113385"/>
                    <a:pt x="742754" y="110036"/>
                    <a:pt x="759051" y="110036"/>
                  </a:cubicBezTo>
                  <a:close/>
                  <a:moveTo>
                    <a:pt x="190500" y="0"/>
                  </a:moveTo>
                  <a:cubicBezTo>
                    <a:pt x="295710" y="0"/>
                    <a:pt x="381000" y="85290"/>
                    <a:pt x="381000" y="190500"/>
                  </a:cubicBezTo>
                  <a:cubicBezTo>
                    <a:pt x="381000" y="295710"/>
                    <a:pt x="295710" y="381000"/>
                    <a:pt x="190500" y="381000"/>
                  </a:cubicBezTo>
                  <a:cubicBezTo>
                    <a:pt x="85290" y="381000"/>
                    <a:pt x="0" y="295710"/>
                    <a:pt x="0" y="190500"/>
                  </a:cubicBezTo>
                  <a:cubicBezTo>
                    <a:pt x="0" y="85290"/>
                    <a:pt x="85290" y="0"/>
                    <a:pt x="190500" y="0"/>
                  </a:cubicBezTo>
                  <a:close/>
                </a:path>
              </a:pathLst>
            </a:custGeom>
            <a:solidFill>
              <a:srgbClr val="FFC0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224640" y="2385068"/>
              <a:ext cx="1060981" cy="392098"/>
            </a:xfrm>
            <a:custGeom>
              <a:avLst/>
              <a:gdLst/>
              <a:ahLst/>
              <a:cxnLst/>
              <a:rect l="l" t="t" r="r" b="b"/>
              <a:pathLst>
                <a:path w="1060981" h="392098">
                  <a:moveTo>
                    <a:pt x="485165" y="191754"/>
                  </a:moveTo>
                  <a:lnTo>
                    <a:pt x="593214" y="191754"/>
                  </a:lnTo>
                  <a:lnTo>
                    <a:pt x="593214" y="210506"/>
                  </a:lnTo>
                  <a:lnTo>
                    <a:pt x="485165" y="210506"/>
                  </a:lnTo>
                  <a:close/>
                  <a:moveTo>
                    <a:pt x="710863" y="181485"/>
                  </a:moveTo>
                  <a:lnTo>
                    <a:pt x="710863" y="237742"/>
                  </a:lnTo>
                  <a:lnTo>
                    <a:pt x="751604" y="237742"/>
                  </a:lnTo>
                  <a:cubicBezTo>
                    <a:pt x="758599" y="237742"/>
                    <a:pt x="763511" y="237481"/>
                    <a:pt x="766338" y="236960"/>
                  </a:cubicBezTo>
                  <a:cubicBezTo>
                    <a:pt x="771324" y="236067"/>
                    <a:pt x="775491" y="234579"/>
                    <a:pt x="778840" y="232496"/>
                  </a:cubicBezTo>
                  <a:cubicBezTo>
                    <a:pt x="782189" y="230412"/>
                    <a:pt x="784942" y="227380"/>
                    <a:pt x="787100" y="223398"/>
                  </a:cubicBezTo>
                  <a:cubicBezTo>
                    <a:pt x="789258" y="219417"/>
                    <a:pt x="790337" y="214822"/>
                    <a:pt x="790337" y="209613"/>
                  </a:cubicBezTo>
                  <a:cubicBezTo>
                    <a:pt x="790337" y="203511"/>
                    <a:pt x="788774" y="198209"/>
                    <a:pt x="785649" y="193707"/>
                  </a:cubicBezTo>
                  <a:cubicBezTo>
                    <a:pt x="782523" y="189205"/>
                    <a:pt x="778189" y="186043"/>
                    <a:pt x="772645" y="184219"/>
                  </a:cubicBezTo>
                  <a:cubicBezTo>
                    <a:pt x="767101" y="182396"/>
                    <a:pt x="759120" y="181485"/>
                    <a:pt x="748702" y="181485"/>
                  </a:cubicBezTo>
                  <a:close/>
                  <a:moveTo>
                    <a:pt x="888043" y="152463"/>
                  </a:moveTo>
                  <a:cubicBezTo>
                    <a:pt x="877997" y="152463"/>
                    <a:pt x="869662" y="156221"/>
                    <a:pt x="863039" y="163737"/>
                  </a:cubicBezTo>
                  <a:cubicBezTo>
                    <a:pt x="856417" y="171253"/>
                    <a:pt x="853105" y="182601"/>
                    <a:pt x="853105" y="197781"/>
                  </a:cubicBezTo>
                  <a:cubicBezTo>
                    <a:pt x="853105" y="212962"/>
                    <a:pt x="856417" y="224329"/>
                    <a:pt x="863039" y="231882"/>
                  </a:cubicBezTo>
                  <a:cubicBezTo>
                    <a:pt x="869662" y="239435"/>
                    <a:pt x="877997" y="243211"/>
                    <a:pt x="888043" y="243211"/>
                  </a:cubicBezTo>
                  <a:cubicBezTo>
                    <a:pt x="898014" y="243211"/>
                    <a:pt x="906311" y="239416"/>
                    <a:pt x="912934" y="231826"/>
                  </a:cubicBezTo>
                  <a:cubicBezTo>
                    <a:pt x="919557" y="224236"/>
                    <a:pt x="922868" y="212664"/>
                    <a:pt x="922868" y="197112"/>
                  </a:cubicBezTo>
                  <a:cubicBezTo>
                    <a:pt x="922868" y="182452"/>
                    <a:pt x="919538" y="171346"/>
                    <a:pt x="912878" y="163793"/>
                  </a:cubicBezTo>
                  <a:cubicBezTo>
                    <a:pt x="906218" y="156240"/>
                    <a:pt x="897940" y="152463"/>
                    <a:pt x="888043" y="152463"/>
                  </a:cubicBezTo>
                  <a:close/>
                  <a:moveTo>
                    <a:pt x="485165" y="142083"/>
                  </a:moveTo>
                  <a:lnTo>
                    <a:pt x="593214" y="142083"/>
                  </a:lnTo>
                  <a:lnTo>
                    <a:pt x="593214" y="160835"/>
                  </a:lnTo>
                  <a:lnTo>
                    <a:pt x="485165" y="160835"/>
                  </a:lnTo>
                  <a:close/>
                  <a:moveTo>
                    <a:pt x="952374" y="138511"/>
                  </a:moveTo>
                  <a:lnTo>
                    <a:pt x="974028" y="138511"/>
                  </a:lnTo>
                  <a:lnTo>
                    <a:pt x="998696" y="207158"/>
                  </a:lnTo>
                  <a:cubicBezTo>
                    <a:pt x="1001896" y="215864"/>
                    <a:pt x="1004761" y="225017"/>
                    <a:pt x="1007291" y="234616"/>
                  </a:cubicBezTo>
                  <a:cubicBezTo>
                    <a:pt x="1009598" y="225389"/>
                    <a:pt x="1012351" y="216385"/>
                    <a:pt x="1015551" y="207604"/>
                  </a:cubicBezTo>
                  <a:lnTo>
                    <a:pt x="1040889" y="138511"/>
                  </a:lnTo>
                  <a:lnTo>
                    <a:pt x="1060981" y="138511"/>
                  </a:lnTo>
                  <a:lnTo>
                    <a:pt x="1015886" y="259061"/>
                  </a:lnTo>
                  <a:cubicBezTo>
                    <a:pt x="1011049" y="272084"/>
                    <a:pt x="1007291" y="281051"/>
                    <a:pt x="1004612" y="285962"/>
                  </a:cubicBezTo>
                  <a:cubicBezTo>
                    <a:pt x="1001040" y="292585"/>
                    <a:pt x="996948" y="297440"/>
                    <a:pt x="992334" y="300529"/>
                  </a:cubicBezTo>
                  <a:cubicBezTo>
                    <a:pt x="987720" y="303617"/>
                    <a:pt x="982214" y="305161"/>
                    <a:pt x="975814" y="305161"/>
                  </a:cubicBezTo>
                  <a:cubicBezTo>
                    <a:pt x="971944" y="305161"/>
                    <a:pt x="967628" y="304342"/>
                    <a:pt x="962866" y="302705"/>
                  </a:cubicBezTo>
                  <a:lnTo>
                    <a:pt x="960634" y="283841"/>
                  </a:lnTo>
                  <a:cubicBezTo>
                    <a:pt x="965024" y="285032"/>
                    <a:pt x="968856" y="285627"/>
                    <a:pt x="972131" y="285627"/>
                  </a:cubicBezTo>
                  <a:cubicBezTo>
                    <a:pt x="976595" y="285627"/>
                    <a:pt x="980167" y="284883"/>
                    <a:pt x="982846" y="283395"/>
                  </a:cubicBezTo>
                  <a:cubicBezTo>
                    <a:pt x="985525" y="281907"/>
                    <a:pt x="987720" y="279823"/>
                    <a:pt x="989432" y="277144"/>
                  </a:cubicBezTo>
                  <a:cubicBezTo>
                    <a:pt x="990697" y="275135"/>
                    <a:pt x="992743" y="270149"/>
                    <a:pt x="995571" y="262187"/>
                  </a:cubicBezTo>
                  <a:cubicBezTo>
                    <a:pt x="995943" y="261071"/>
                    <a:pt x="996538" y="259433"/>
                    <a:pt x="997357" y="257275"/>
                  </a:cubicBezTo>
                  <a:close/>
                  <a:moveTo>
                    <a:pt x="888043" y="135832"/>
                  </a:moveTo>
                  <a:cubicBezTo>
                    <a:pt x="904339" y="135832"/>
                    <a:pt x="917659" y="141171"/>
                    <a:pt x="928003" y="151849"/>
                  </a:cubicBezTo>
                  <a:cubicBezTo>
                    <a:pt x="938347" y="162528"/>
                    <a:pt x="943518" y="177280"/>
                    <a:pt x="943518" y="196107"/>
                  </a:cubicBezTo>
                  <a:cubicBezTo>
                    <a:pt x="943518" y="211362"/>
                    <a:pt x="941230" y="223361"/>
                    <a:pt x="936654" y="232105"/>
                  </a:cubicBezTo>
                  <a:cubicBezTo>
                    <a:pt x="932077" y="240849"/>
                    <a:pt x="925417" y="247639"/>
                    <a:pt x="916673" y="252476"/>
                  </a:cubicBezTo>
                  <a:cubicBezTo>
                    <a:pt x="907930" y="257313"/>
                    <a:pt x="898386" y="259731"/>
                    <a:pt x="888043" y="259731"/>
                  </a:cubicBezTo>
                  <a:cubicBezTo>
                    <a:pt x="871448" y="259731"/>
                    <a:pt x="858035" y="254411"/>
                    <a:pt x="847803" y="243769"/>
                  </a:cubicBezTo>
                  <a:cubicBezTo>
                    <a:pt x="837571" y="233128"/>
                    <a:pt x="832455" y="217799"/>
                    <a:pt x="832455" y="197781"/>
                  </a:cubicBezTo>
                  <a:cubicBezTo>
                    <a:pt x="832455" y="175829"/>
                    <a:pt x="838557" y="159570"/>
                    <a:pt x="850761" y="149003"/>
                  </a:cubicBezTo>
                  <a:cubicBezTo>
                    <a:pt x="860956" y="140222"/>
                    <a:pt x="873383" y="135832"/>
                    <a:pt x="888043" y="135832"/>
                  </a:cubicBezTo>
                  <a:close/>
                  <a:moveTo>
                    <a:pt x="710863" y="112726"/>
                  </a:moveTo>
                  <a:lnTo>
                    <a:pt x="710863" y="162174"/>
                  </a:lnTo>
                  <a:lnTo>
                    <a:pt x="746247" y="162174"/>
                  </a:lnTo>
                  <a:cubicBezTo>
                    <a:pt x="755846" y="162174"/>
                    <a:pt x="762729" y="161542"/>
                    <a:pt x="766896" y="160277"/>
                  </a:cubicBezTo>
                  <a:cubicBezTo>
                    <a:pt x="772403" y="158640"/>
                    <a:pt x="776552" y="155924"/>
                    <a:pt x="779342" y="152128"/>
                  </a:cubicBezTo>
                  <a:cubicBezTo>
                    <a:pt x="782133" y="148333"/>
                    <a:pt x="783528" y="143571"/>
                    <a:pt x="783528" y="137841"/>
                  </a:cubicBezTo>
                  <a:cubicBezTo>
                    <a:pt x="783528" y="132409"/>
                    <a:pt x="782226" y="127628"/>
                    <a:pt x="779621" y="123498"/>
                  </a:cubicBezTo>
                  <a:cubicBezTo>
                    <a:pt x="777017" y="119368"/>
                    <a:pt x="773296" y="116540"/>
                    <a:pt x="768459" y="115014"/>
                  </a:cubicBezTo>
                  <a:cubicBezTo>
                    <a:pt x="763622" y="113489"/>
                    <a:pt x="755325" y="112726"/>
                    <a:pt x="743568" y="112726"/>
                  </a:cubicBezTo>
                  <a:close/>
                  <a:moveTo>
                    <a:pt x="689208" y="93416"/>
                  </a:moveTo>
                  <a:lnTo>
                    <a:pt x="750600" y="93416"/>
                  </a:lnTo>
                  <a:cubicBezTo>
                    <a:pt x="763101" y="93416"/>
                    <a:pt x="773129" y="95071"/>
                    <a:pt x="780682" y="98383"/>
                  </a:cubicBezTo>
                  <a:cubicBezTo>
                    <a:pt x="788235" y="101694"/>
                    <a:pt x="794151" y="106792"/>
                    <a:pt x="798429" y="113675"/>
                  </a:cubicBezTo>
                  <a:cubicBezTo>
                    <a:pt x="802708" y="120558"/>
                    <a:pt x="804848" y="127758"/>
                    <a:pt x="804848" y="135274"/>
                  </a:cubicBezTo>
                  <a:cubicBezTo>
                    <a:pt x="804848" y="142269"/>
                    <a:pt x="802950" y="148854"/>
                    <a:pt x="799155" y="155031"/>
                  </a:cubicBezTo>
                  <a:cubicBezTo>
                    <a:pt x="795360" y="161207"/>
                    <a:pt x="789630" y="166193"/>
                    <a:pt x="781965" y="169988"/>
                  </a:cubicBezTo>
                  <a:cubicBezTo>
                    <a:pt x="791862" y="172890"/>
                    <a:pt x="799471" y="177838"/>
                    <a:pt x="804792" y="184833"/>
                  </a:cubicBezTo>
                  <a:cubicBezTo>
                    <a:pt x="810112" y="191828"/>
                    <a:pt x="812773" y="200088"/>
                    <a:pt x="812773" y="209613"/>
                  </a:cubicBezTo>
                  <a:cubicBezTo>
                    <a:pt x="812773" y="217278"/>
                    <a:pt x="811154" y="224403"/>
                    <a:pt x="807917" y="230989"/>
                  </a:cubicBezTo>
                  <a:cubicBezTo>
                    <a:pt x="804680" y="237574"/>
                    <a:pt x="800680" y="242653"/>
                    <a:pt x="795918" y="246225"/>
                  </a:cubicBezTo>
                  <a:cubicBezTo>
                    <a:pt x="791155" y="249797"/>
                    <a:pt x="785184" y="252494"/>
                    <a:pt x="778003" y="254318"/>
                  </a:cubicBezTo>
                  <a:cubicBezTo>
                    <a:pt x="770822" y="256141"/>
                    <a:pt x="762022" y="257052"/>
                    <a:pt x="751604" y="257052"/>
                  </a:cubicBezTo>
                  <a:lnTo>
                    <a:pt x="689208" y="257052"/>
                  </a:lnTo>
                  <a:close/>
                  <a:moveTo>
                    <a:pt x="190500" y="0"/>
                  </a:moveTo>
                  <a:cubicBezTo>
                    <a:pt x="295710" y="0"/>
                    <a:pt x="381000" y="87774"/>
                    <a:pt x="381000" y="196049"/>
                  </a:cubicBezTo>
                  <a:cubicBezTo>
                    <a:pt x="381000" y="304324"/>
                    <a:pt x="295710" y="392098"/>
                    <a:pt x="190500" y="392098"/>
                  </a:cubicBezTo>
                  <a:cubicBezTo>
                    <a:pt x="85290" y="392098"/>
                    <a:pt x="0" y="304324"/>
                    <a:pt x="0" y="196049"/>
                  </a:cubicBezTo>
                  <a:cubicBezTo>
                    <a:pt x="0" y="87774"/>
                    <a:pt x="85290" y="0"/>
                    <a:pt x="190500" y="0"/>
                  </a:cubicBezTo>
                  <a:close/>
                </a:path>
              </a:pathLst>
            </a:custGeom>
            <a:solidFill>
              <a:srgbClr val="ADD8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Content Placeholder 5"/>
          <p:cNvPicPr>
            <a:picLocks noGrp="1" noChangeAspect="1"/>
          </p:cNvPicPr>
          <p:nvPr>
            <p:ph idx="1"/>
          </p:nvPr>
        </p:nvPicPr>
        <p:blipFill>
          <a:blip r:embed="rId3"/>
          <a:stretch>
            <a:fillRect/>
          </a:stretch>
        </p:blipFill>
        <p:spPr>
          <a:xfrm>
            <a:off x="76200" y="1332895"/>
            <a:ext cx="8700668" cy="3585138"/>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1343797338"/>
              </p:ext>
            </p:extLst>
          </p:nvPr>
        </p:nvGraphicFramePr>
        <p:xfrm>
          <a:off x="76200" y="4969381"/>
          <a:ext cx="7597588" cy="1737360"/>
        </p:xfrm>
        <a:graphic>
          <a:graphicData uri="http://schemas.openxmlformats.org/drawingml/2006/table">
            <a:tbl>
              <a:tblPr firstRow="1" bandRow="1">
                <a:tableStyleId>{5C22544A-7EE6-4342-B048-85BDC9FD1C3A}</a:tableStyleId>
              </a:tblPr>
              <a:tblGrid>
                <a:gridCol w="1899397">
                  <a:extLst>
                    <a:ext uri="{9D8B030D-6E8A-4147-A177-3AD203B41FA5}">
                      <a16:colId xmlns:a16="http://schemas.microsoft.com/office/drawing/2014/main" val="1510330829"/>
                    </a:ext>
                  </a:extLst>
                </a:gridCol>
                <a:gridCol w="1899397">
                  <a:extLst>
                    <a:ext uri="{9D8B030D-6E8A-4147-A177-3AD203B41FA5}">
                      <a16:colId xmlns:a16="http://schemas.microsoft.com/office/drawing/2014/main" val="3905787476"/>
                    </a:ext>
                  </a:extLst>
                </a:gridCol>
                <a:gridCol w="1899397">
                  <a:extLst>
                    <a:ext uri="{9D8B030D-6E8A-4147-A177-3AD203B41FA5}">
                      <a16:colId xmlns:a16="http://schemas.microsoft.com/office/drawing/2014/main" val="476773998"/>
                    </a:ext>
                  </a:extLst>
                </a:gridCol>
                <a:gridCol w="1899397">
                  <a:extLst>
                    <a:ext uri="{9D8B030D-6E8A-4147-A177-3AD203B41FA5}">
                      <a16:colId xmlns:a16="http://schemas.microsoft.com/office/drawing/2014/main" val="3966026917"/>
                    </a:ext>
                  </a:extLst>
                </a:gridCol>
              </a:tblGrid>
              <a:tr h="230521">
                <a:tc>
                  <a:txBody>
                    <a:bodyPr/>
                    <a:lstStyle/>
                    <a:p>
                      <a:pPr algn="ctr"/>
                      <a:r>
                        <a:rPr lang="en-US" sz="1300" dirty="0" smtClean="0"/>
                        <a:t>Week</a:t>
                      </a:r>
                      <a:endParaRPr lang="en-US" sz="1300" dirty="0"/>
                    </a:p>
                  </a:txBody>
                  <a:tcPr/>
                </a:tc>
                <a:tc>
                  <a:txBody>
                    <a:bodyPr/>
                    <a:lstStyle/>
                    <a:p>
                      <a:pPr algn="ctr"/>
                      <a:r>
                        <a:rPr lang="en-US" sz="1300" dirty="0" smtClean="0"/>
                        <a:t>Density</a:t>
                      </a:r>
                      <a:endParaRPr lang="en-US" sz="1300" dirty="0"/>
                    </a:p>
                  </a:txBody>
                  <a:tcPr/>
                </a:tc>
                <a:tc>
                  <a:txBody>
                    <a:bodyPr/>
                    <a:lstStyle/>
                    <a:p>
                      <a:pPr algn="ctr"/>
                      <a:r>
                        <a:rPr lang="en-US" sz="1300" dirty="0" smtClean="0"/>
                        <a:t>Centrality</a:t>
                      </a:r>
                      <a:endParaRPr lang="en-US" sz="1300" dirty="0"/>
                    </a:p>
                  </a:txBody>
                  <a:tcPr/>
                </a:tc>
                <a:tc>
                  <a:txBody>
                    <a:bodyPr/>
                    <a:lstStyle/>
                    <a:p>
                      <a:pPr algn="ctr"/>
                      <a:r>
                        <a:rPr lang="en-US" sz="1300" dirty="0" smtClean="0"/>
                        <a:t>Reciprocity</a:t>
                      </a:r>
                      <a:endParaRPr lang="en-US" sz="1300" dirty="0"/>
                    </a:p>
                  </a:txBody>
                  <a:tcPr/>
                </a:tc>
                <a:extLst>
                  <a:ext uri="{0D108BD9-81ED-4DB2-BD59-A6C34878D82A}">
                    <a16:rowId xmlns:a16="http://schemas.microsoft.com/office/drawing/2014/main" val="1068917847"/>
                  </a:ext>
                </a:extLst>
              </a:tr>
              <a:tr h="230521">
                <a:tc>
                  <a:txBody>
                    <a:bodyPr/>
                    <a:lstStyle/>
                    <a:p>
                      <a:pPr algn="ctr"/>
                      <a:r>
                        <a:rPr lang="en-US" sz="1300" b="1" dirty="0" smtClean="0"/>
                        <a:t>1 (Baseline)</a:t>
                      </a:r>
                      <a:endParaRPr lang="en-US" sz="1300" b="1" dirty="0"/>
                    </a:p>
                  </a:txBody>
                  <a:tcPr/>
                </a:tc>
                <a:tc>
                  <a:txBody>
                    <a:bodyPr/>
                    <a:lstStyle/>
                    <a:p>
                      <a:pPr algn="ctr"/>
                      <a:r>
                        <a:rPr lang="en-US" sz="1300" b="1" dirty="0" smtClean="0"/>
                        <a:t>0.02</a:t>
                      </a:r>
                      <a:endParaRPr lang="en-US" sz="1300" b="1" dirty="0"/>
                    </a:p>
                  </a:txBody>
                  <a:tcPr/>
                </a:tc>
                <a:tc>
                  <a:txBody>
                    <a:bodyPr/>
                    <a:lstStyle/>
                    <a:p>
                      <a:pPr algn="ctr"/>
                      <a:r>
                        <a:rPr lang="en-US" sz="1300" b="1" dirty="0" smtClean="0"/>
                        <a:t>0.05</a:t>
                      </a:r>
                      <a:endParaRPr lang="en-US" sz="1300" b="1" dirty="0"/>
                    </a:p>
                  </a:txBody>
                  <a:tcPr/>
                </a:tc>
                <a:tc>
                  <a:txBody>
                    <a:bodyPr/>
                    <a:lstStyle/>
                    <a:p>
                      <a:pPr algn="ctr"/>
                      <a:r>
                        <a:rPr lang="en-US" sz="1300" b="1" dirty="0" smtClean="0"/>
                        <a:t>0.43</a:t>
                      </a:r>
                      <a:endParaRPr lang="en-US" sz="1300" b="1" dirty="0"/>
                    </a:p>
                  </a:txBody>
                  <a:tcPr/>
                </a:tc>
                <a:extLst>
                  <a:ext uri="{0D108BD9-81ED-4DB2-BD59-A6C34878D82A}">
                    <a16:rowId xmlns:a16="http://schemas.microsoft.com/office/drawing/2014/main" val="939375265"/>
                  </a:ext>
                </a:extLst>
              </a:tr>
              <a:tr h="230521">
                <a:tc>
                  <a:txBody>
                    <a:bodyPr/>
                    <a:lstStyle/>
                    <a:p>
                      <a:pPr algn="ctr"/>
                      <a:endParaRPr lang="en-US" sz="1300" b="1" dirty="0"/>
                    </a:p>
                  </a:txBody>
                  <a:tcPr/>
                </a:tc>
                <a:tc>
                  <a:txBody>
                    <a:bodyPr/>
                    <a:lstStyle/>
                    <a:p>
                      <a:pPr algn="ctr"/>
                      <a:endParaRPr lang="en-US" sz="1300" b="1" dirty="0"/>
                    </a:p>
                  </a:txBody>
                  <a:tcPr/>
                </a:tc>
                <a:tc>
                  <a:txBody>
                    <a:bodyPr/>
                    <a:lstStyle/>
                    <a:p>
                      <a:pPr algn="ctr"/>
                      <a:endParaRPr lang="en-US" sz="1300" b="1" dirty="0"/>
                    </a:p>
                  </a:txBody>
                  <a:tcPr/>
                </a:tc>
                <a:tc>
                  <a:txBody>
                    <a:bodyPr/>
                    <a:lstStyle/>
                    <a:p>
                      <a:pPr algn="ctr"/>
                      <a:endParaRPr lang="en-US" sz="1300" b="1" dirty="0"/>
                    </a:p>
                  </a:txBody>
                  <a:tcPr/>
                </a:tc>
                <a:extLst>
                  <a:ext uri="{0D108BD9-81ED-4DB2-BD59-A6C34878D82A}">
                    <a16:rowId xmlns:a16="http://schemas.microsoft.com/office/drawing/2014/main" val="317300778"/>
                  </a:ext>
                </a:extLst>
              </a:tr>
              <a:tr h="230521">
                <a:tc>
                  <a:txBody>
                    <a:bodyPr/>
                    <a:lstStyle/>
                    <a:p>
                      <a:pPr algn="ctr"/>
                      <a:endParaRPr lang="en-US" sz="1300" b="1" dirty="0"/>
                    </a:p>
                  </a:txBody>
                  <a:tcPr/>
                </a:tc>
                <a:tc>
                  <a:txBody>
                    <a:bodyPr/>
                    <a:lstStyle/>
                    <a:p>
                      <a:pPr algn="ctr"/>
                      <a:endParaRPr lang="en-US" sz="1300" b="1"/>
                    </a:p>
                  </a:txBody>
                  <a:tcPr/>
                </a:tc>
                <a:tc>
                  <a:txBody>
                    <a:bodyPr/>
                    <a:lstStyle/>
                    <a:p>
                      <a:pPr algn="ctr"/>
                      <a:endParaRPr lang="en-US" sz="1300" b="1" dirty="0"/>
                    </a:p>
                  </a:txBody>
                  <a:tcPr/>
                </a:tc>
                <a:tc>
                  <a:txBody>
                    <a:bodyPr/>
                    <a:lstStyle/>
                    <a:p>
                      <a:pPr algn="ctr"/>
                      <a:endParaRPr lang="en-US" sz="1300" b="1" dirty="0"/>
                    </a:p>
                  </a:txBody>
                  <a:tcPr/>
                </a:tc>
                <a:extLst>
                  <a:ext uri="{0D108BD9-81ED-4DB2-BD59-A6C34878D82A}">
                    <a16:rowId xmlns:a16="http://schemas.microsoft.com/office/drawing/2014/main" val="313223463"/>
                  </a:ext>
                </a:extLst>
              </a:tr>
              <a:tr h="230521">
                <a:tc>
                  <a:txBody>
                    <a:bodyPr/>
                    <a:lstStyle/>
                    <a:p>
                      <a:pPr algn="ctr"/>
                      <a:endParaRPr lang="en-US" sz="1300" b="1" dirty="0"/>
                    </a:p>
                  </a:txBody>
                  <a:tcPr/>
                </a:tc>
                <a:tc>
                  <a:txBody>
                    <a:bodyPr/>
                    <a:lstStyle/>
                    <a:p>
                      <a:pPr algn="ctr"/>
                      <a:endParaRPr lang="en-US" sz="1300" b="1"/>
                    </a:p>
                  </a:txBody>
                  <a:tcPr/>
                </a:tc>
                <a:tc>
                  <a:txBody>
                    <a:bodyPr/>
                    <a:lstStyle/>
                    <a:p>
                      <a:pPr algn="ctr"/>
                      <a:endParaRPr lang="en-US" sz="1300" b="1" dirty="0"/>
                    </a:p>
                  </a:txBody>
                  <a:tcPr/>
                </a:tc>
                <a:tc>
                  <a:txBody>
                    <a:bodyPr/>
                    <a:lstStyle/>
                    <a:p>
                      <a:pPr algn="ctr"/>
                      <a:endParaRPr lang="en-US" sz="1300" b="1" dirty="0"/>
                    </a:p>
                  </a:txBody>
                  <a:tcPr/>
                </a:tc>
                <a:extLst>
                  <a:ext uri="{0D108BD9-81ED-4DB2-BD59-A6C34878D82A}">
                    <a16:rowId xmlns:a16="http://schemas.microsoft.com/office/drawing/2014/main" val="2518617506"/>
                  </a:ext>
                </a:extLst>
              </a:tr>
              <a:tr h="230521">
                <a:tc>
                  <a:txBody>
                    <a:bodyPr/>
                    <a:lstStyle/>
                    <a:p>
                      <a:pPr algn="ctr"/>
                      <a:endParaRPr lang="en-US" sz="1300" b="1" dirty="0"/>
                    </a:p>
                  </a:txBody>
                  <a:tcPr/>
                </a:tc>
                <a:tc>
                  <a:txBody>
                    <a:bodyPr/>
                    <a:lstStyle/>
                    <a:p>
                      <a:pPr algn="ctr"/>
                      <a:endParaRPr lang="en-US" sz="1300" b="1"/>
                    </a:p>
                  </a:txBody>
                  <a:tcPr/>
                </a:tc>
                <a:tc>
                  <a:txBody>
                    <a:bodyPr/>
                    <a:lstStyle/>
                    <a:p>
                      <a:pPr algn="ctr"/>
                      <a:endParaRPr lang="en-US" sz="1300" b="1" dirty="0"/>
                    </a:p>
                  </a:txBody>
                  <a:tcPr/>
                </a:tc>
                <a:tc>
                  <a:txBody>
                    <a:bodyPr/>
                    <a:lstStyle/>
                    <a:p>
                      <a:pPr algn="ctr"/>
                      <a:endParaRPr lang="en-US" sz="1300" b="1" dirty="0"/>
                    </a:p>
                  </a:txBody>
                  <a:tcPr/>
                </a:tc>
                <a:extLst>
                  <a:ext uri="{0D108BD9-81ED-4DB2-BD59-A6C34878D82A}">
                    <a16:rowId xmlns:a16="http://schemas.microsoft.com/office/drawing/2014/main" val="2992587582"/>
                  </a:ext>
                </a:extLst>
              </a:tr>
            </a:tbl>
          </a:graphicData>
        </a:graphic>
      </p:graphicFrame>
      <p:sp>
        <p:nvSpPr>
          <p:cNvPr id="12" name="TextBox 11"/>
          <p:cNvSpPr txBox="1"/>
          <p:nvPr/>
        </p:nvSpPr>
        <p:spPr>
          <a:xfrm>
            <a:off x="7937073" y="6212495"/>
            <a:ext cx="863758" cy="369332"/>
          </a:xfrm>
          <a:prstGeom prst="rect">
            <a:avLst/>
          </a:prstGeom>
          <a:noFill/>
        </p:spPr>
        <p:txBody>
          <a:bodyPr wrap="square" rtlCol="0">
            <a:spAutoFit/>
          </a:bodyPr>
          <a:lstStyle/>
          <a:p>
            <a:r>
              <a:rPr lang="en-US" b="1" dirty="0" smtClean="0"/>
              <a:t>N = 68</a:t>
            </a:r>
            <a:endParaRPr lang="en-US" b="1" dirty="0"/>
          </a:p>
        </p:txBody>
      </p:sp>
    </p:spTree>
    <p:extLst>
      <p:ext uri="{BB962C8B-B14F-4D97-AF65-F5344CB8AC3E}">
        <p14:creationId xmlns:p14="http://schemas.microsoft.com/office/powerpoint/2010/main" val="30785075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377" y="457200"/>
            <a:ext cx="8229600" cy="1066800"/>
          </a:xfrm>
        </p:spPr>
        <p:txBody>
          <a:bodyPr/>
          <a:lstStyle/>
          <a:p>
            <a:r>
              <a:rPr lang="en-US" dirty="0" smtClean="0"/>
              <a:t>The Growing Social Network</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pic>
        <p:nvPicPr>
          <p:cNvPr id="6" name="Content Placeholder 5"/>
          <p:cNvPicPr>
            <a:picLocks noGrp="1" noChangeAspect="1"/>
          </p:cNvPicPr>
          <p:nvPr>
            <p:ph idx="1"/>
          </p:nvPr>
        </p:nvPicPr>
        <p:blipFill>
          <a:blip r:embed="rId3"/>
          <a:stretch>
            <a:fillRect/>
          </a:stretch>
        </p:blipFill>
        <p:spPr>
          <a:xfrm>
            <a:off x="76200" y="1332895"/>
            <a:ext cx="8700668" cy="3585138"/>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857995720"/>
              </p:ext>
            </p:extLst>
          </p:nvPr>
        </p:nvGraphicFramePr>
        <p:xfrm>
          <a:off x="76200" y="4969381"/>
          <a:ext cx="7597588" cy="1737360"/>
        </p:xfrm>
        <a:graphic>
          <a:graphicData uri="http://schemas.openxmlformats.org/drawingml/2006/table">
            <a:tbl>
              <a:tblPr firstRow="1" bandRow="1">
                <a:tableStyleId>{5C22544A-7EE6-4342-B048-85BDC9FD1C3A}</a:tableStyleId>
              </a:tblPr>
              <a:tblGrid>
                <a:gridCol w="1899397">
                  <a:extLst>
                    <a:ext uri="{9D8B030D-6E8A-4147-A177-3AD203B41FA5}">
                      <a16:colId xmlns:a16="http://schemas.microsoft.com/office/drawing/2014/main" val="1510330829"/>
                    </a:ext>
                  </a:extLst>
                </a:gridCol>
                <a:gridCol w="1899397">
                  <a:extLst>
                    <a:ext uri="{9D8B030D-6E8A-4147-A177-3AD203B41FA5}">
                      <a16:colId xmlns:a16="http://schemas.microsoft.com/office/drawing/2014/main" val="3905787476"/>
                    </a:ext>
                  </a:extLst>
                </a:gridCol>
                <a:gridCol w="1899397">
                  <a:extLst>
                    <a:ext uri="{9D8B030D-6E8A-4147-A177-3AD203B41FA5}">
                      <a16:colId xmlns:a16="http://schemas.microsoft.com/office/drawing/2014/main" val="476773998"/>
                    </a:ext>
                  </a:extLst>
                </a:gridCol>
                <a:gridCol w="1899397">
                  <a:extLst>
                    <a:ext uri="{9D8B030D-6E8A-4147-A177-3AD203B41FA5}">
                      <a16:colId xmlns:a16="http://schemas.microsoft.com/office/drawing/2014/main" val="3966026917"/>
                    </a:ext>
                  </a:extLst>
                </a:gridCol>
              </a:tblGrid>
              <a:tr h="230521">
                <a:tc>
                  <a:txBody>
                    <a:bodyPr/>
                    <a:lstStyle/>
                    <a:p>
                      <a:pPr algn="ctr"/>
                      <a:r>
                        <a:rPr lang="en-US" sz="1300" dirty="0" smtClean="0"/>
                        <a:t>Week</a:t>
                      </a:r>
                      <a:endParaRPr lang="en-US" sz="1300" dirty="0"/>
                    </a:p>
                  </a:txBody>
                  <a:tcPr/>
                </a:tc>
                <a:tc>
                  <a:txBody>
                    <a:bodyPr/>
                    <a:lstStyle/>
                    <a:p>
                      <a:pPr algn="ctr"/>
                      <a:r>
                        <a:rPr lang="en-US" sz="1300" dirty="0" smtClean="0"/>
                        <a:t>Density</a:t>
                      </a:r>
                      <a:endParaRPr lang="en-US" sz="1300" dirty="0"/>
                    </a:p>
                  </a:txBody>
                  <a:tcPr/>
                </a:tc>
                <a:tc>
                  <a:txBody>
                    <a:bodyPr/>
                    <a:lstStyle/>
                    <a:p>
                      <a:pPr algn="ctr"/>
                      <a:r>
                        <a:rPr lang="en-US" sz="1300" dirty="0" smtClean="0"/>
                        <a:t>Centrality</a:t>
                      </a:r>
                      <a:endParaRPr lang="en-US" sz="1300" dirty="0"/>
                    </a:p>
                  </a:txBody>
                  <a:tcPr/>
                </a:tc>
                <a:tc>
                  <a:txBody>
                    <a:bodyPr/>
                    <a:lstStyle/>
                    <a:p>
                      <a:pPr algn="ctr"/>
                      <a:r>
                        <a:rPr lang="en-US" sz="1300" dirty="0" smtClean="0"/>
                        <a:t>Reciprocity</a:t>
                      </a:r>
                      <a:endParaRPr lang="en-US" sz="1300" dirty="0"/>
                    </a:p>
                  </a:txBody>
                  <a:tcPr/>
                </a:tc>
                <a:extLst>
                  <a:ext uri="{0D108BD9-81ED-4DB2-BD59-A6C34878D82A}">
                    <a16:rowId xmlns:a16="http://schemas.microsoft.com/office/drawing/2014/main" val="1068917847"/>
                  </a:ext>
                </a:extLst>
              </a:tr>
              <a:tr h="230521">
                <a:tc>
                  <a:txBody>
                    <a:bodyPr/>
                    <a:lstStyle/>
                    <a:p>
                      <a:pPr algn="ctr"/>
                      <a:r>
                        <a:rPr lang="en-US" sz="1300" b="1" dirty="0" smtClean="0">
                          <a:solidFill>
                            <a:schemeClr val="bg1">
                              <a:lumMod val="65000"/>
                            </a:schemeClr>
                          </a:solidFill>
                        </a:rPr>
                        <a:t>1 (Baseline)</a:t>
                      </a:r>
                      <a:endParaRPr lang="en-US" sz="1300" b="1" dirty="0">
                        <a:solidFill>
                          <a:schemeClr val="bg1">
                            <a:lumMod val="65000"/>
                          </a:schemeClr>
                        </a:solidFill>
                      </a:endParaRPr>
                    </a:p>
                  </a:txBody>
                  <a:tcPr/>
                </a:tc>
                <a:tc>
                  <a:txBody>
                    <a:bodyPr/>
                    <a:lstStyle/>
                    <a:p>
                      <a:pPr algn="ctr"/>
                      <a:r>
                        <a:rPr lang="en-US" sz="1300" b="1" dirty="0" smtClean="0">
                          <a:solidFill>
                            <a:schemeClr val="bg1">
                              <a:lumMod val="65000"/>
                            </a:schemeClr>
                          </a:solidFill>
                        </a:rPr>
                        <a:t>0.02</a:t>
                      </a:r>
                      <a:endParaRPr lang="en-US" sz="1300" b="1" dirty="0">
                        <a:solidFill>
                          <a:schemeClr val="bg1">
                            <a:lumMod val="65000"/>
                          </a:schemeClr>
                        </a:solidFill>
                      </a:endParaRPr>
                    </a:p>
                  </a:txBody>
                  <a:tcPr/>
                </a:tc>
                <a:tc>
                  <a:txBody>
                    <a:bodyPr/>
                    <a:lstStyle/>
                    <a:p>
                      <a:pPr algn="ctr"/>
                      <a:r>
                        <a:rPr lang="en-US" sz="1300" b="1" dirty="0" smtClean="0">
                          <a:solidFill>
                            <a:schemeClr val="bg1">
                              <a:lumMod val="65000"/>
                            </a:schemeClr>
                          </a:solidFill>
                        </a:rPr>
                        <a:t>0.05</a:t>
                      </a:r>
                      <a:endParaRPr lang="en-US" sz="1300" b="1" dirty="0">
                        <a:solidFill>
                          <a:schemeClr val="bg1">
                            <a:lumMod val="65000"/>
                          </a:schemeClr>
                        </a:solidFill>
                      </a:endParaRPr>
                    </a:p>
                  </a:txBody>
                  <a:tcPr/>
                </a:tc>
                <a:tc>
                  <a:txBody>
                    <a:bodyPr/>
                    <a:lstStyle/>
                    <a:p>
                      <a:pPr algn="ctr"/>
                      <a:r>
                        <a:rPr lang="en-US" sz="1300" b="1" dirty="0" smtClean="0">
                          <a:solidFill>
                            <a:schemeClr val="bg1">
                              <a:lumMod val="65000"/>
                            </a:schemeClr>
                          </a:solidFill>
                        </a:rPr>
                        <a:t>0.43</a:t>
                      </a:r>
                      <a:endParaRPr lang="en-US" sz="1300" b="1" dirty="0">
                        <a:solidFill>
                          <a:schemeClr val="bg1">
                            <a:lumMod val="65000"/>
                          </a:schemeClr>
                        </a:solidFill>
                      </a:endParaRPr>
                    </a:p>
                  </a:txBody>
                  <a:tcPr/>
                </a:tc>
                <a:extLst>
                  <a:ext uri="{0D108BD9-81ED-4DB2-BD59-A6C34878D82A}">
                    <a16:rowId xmlns:a16="http://schemas.microsoft.com/office/drawing/2014/main" val="939375265"/>
                  </a:ext>
                </a:extLst>
              </a:tr>
              <a:tr h="230521">
                <a:tc>
                  <a:txBody>
                    <a:bodyPr/>
                    <a:lstStyle/>
                    <a:p>
                      <a:pPr algn="ctr"/>
                      <a:r>
                        <a:rPr lang="en-US" sz="1300" b="1" dirty="0" smtClean="0"/>
                        <a:t>3</a:t>
                      </a:r>
                      <a:endParaRPr lang="en-US" sz="1300" b="1" dirty="0"/>
                    </a:p>
                  </a:txBody>
                  <a:tcPr/>
                </a:tc>
                <a:tc>
                  <a:txBody>
                    <a:bodyPr/>
                    <a:lstStyle/>
                    <a:p>
                      <a:pPr algn="ctr"/>
                      <a:r>
                        <a:rPr lang="en-US" sz="1300" b="1" dirty="0" smtClean="0"/>
                        <a:t>0.11</a:t>
                      </a:r>
                      <a:endParaRPr lang="en-US" sz="1300" b="1" dirty="0"/>
                    </a:p>
                  </a:txBody>
                  <a:tcPr/>
                </a:tc>
                <a:tc>
                  <a:txBody>
                    <a:bodyPr/>
                    <a:lstStyle/>
                    <a:p>
                      <a:pPr algn="ctr"/>
                      <a:r>
                        <a:rPr lang="en-US" sz="1300" b="1" dirty="0" smtClean="0"/>
                        <a:t>0.16</a:t>
                      </a:r>
                      <a:endParaRPr lang="en-US" sz="1300" b="1" dirty="0"/>
                    </a:p>
                  </a:txBody>
                  <a:tcPr/>
                </a:tc>
                <a:tc>
                  <a:txBody>
                    <a:bodyPr/>
                    <a:lstStyle/>
                    <a:p>
                      <a:pPr algn="ctr"/>
                      <a:r>
                        <a:rPr lang="en-US" sz="1300" b="1" dirty="0" smtClean="0"/>
                        <a:t>0.44</a:t>
                      </a:r>
                      <a:endParaRPr lang="en-US" sz="1300" b="1" dirty="0"/>
                    </a:p>
                  </a:txBody>
                  <a:tcPr/>
                </a:tc>
                <a:extLst>
                  <a:ext uri="{0D108BD9-81ED-4DB2-BD59-A6C34878D82A}">
                    <a16:rowId xmlns:a16="http://schemas.microsoft.com/office/drawing/2014/main" val="317300778"/>
                  </a:ext>
                </a:extLst>
              </a:tr>
              <a:tr h="230521">
                <a:tc>
                  <a:txBody>
                    <a:bodyPr/>
                    <a:lstStyle/>
                    <a:p>
                      <a:pPr algn="ctr"/>
                      <a:endParaRPr lang="en-US" sz="1300" b="1" dirty="0"/>
                    </a:p>
                  </a:txBody>
                  <a:tcPr/>
                </a:tc>
                <a:tc>
                  <a:txBody>
                    <a:bodyPr/>
                    <a:lstStyle/>
                    <a:p>
                      <a:pPr algn="ctr"/>
                      <a:endParaRPr lang="en-US" sz="1300" b="1"/>
                    </a:p>
                  </a:txBody>
                  <a:tcPr/>
                </a:tc>
                <a:tc>
                  <a:txBody>
                    <a:bodyPr/>
                    <a:lstStyle/>
                    <a:p>
                      <a:pPr algn="ctr"/>
                      <a:endParaRPr lang="en-US" sz="1300" b="1" dirty="0"/>
                    </a:p>
                  </a:txBody>
                  <a:tcPr/>
                </a:tc>
                <a:tc>
                  <a:txBody>
                    <a:bodyPr/>
                    <a:lstStyle/>
                    <a:p>
                      <a:pPr algn="ctr"/>
                      <a:endParaRPr lang="en-US" sz="1300" b="1" dirty="0"/>
                    </a:p>
                  </a:txBody>
                  <a:tcPr/>
                </a:tc>
                <a:extLst>
                  <a:ext uri="{0D108BD9-81ED-4DB2-BD59-A6C34878D82A}">
                    <a16:rowId xmlns:a16="http://schemas.microsoft.com/office/drawing/2014/main" val="313223463"/>
                  </a:ext>
                </a:extLst>
              </a:tr>
              <a:tr h="230521">
                <a:tc>
                  <a:txBody>
                    <a:bodyPr/>
                    <a:lstStyle/>
                    <a:p>
                      <a:pPr algn="ctr"/>
                      <a:endParaRPr lang="en-US" sz="1300" b="1" dirty="0"/>
                    </a:p>
                  </a:txBody>
                  <a:tcPr/>
                </a:tc>
                <a:tc>
                  <a:txBody>
                    <a:bodyPr/>
                    <a:lstStyle/>
                    <a:p>
                      <a:pPr algn="ctr"/>
                      <a:endParaRPr lang="en-US" sz="1300" b="1"/>
                    </a:p>
                  </a:txBody>
                  <a:tcPr/>
                </a:tc>
                <a:tc>
                  <a:txBody>
                    <a:bodyPr/>
                    <a:lstStyle/>
                    <a:p>
                      <a:pPr algn="ctr"/>
                      <a:endParaRPr lang="en-US" sz="1300" b="1" dirty="0"/>
                    </a:p>
                  </a:txBody>
                  <a:tcPr/>
                </a:tc>
                <a:tc>
                  <a:txBody>
                    <a:bodyPr/>
                    <a:lstStyle/>
                    <a:p>
                      <a:pPr algn="ctr"/>
                      <a:endParaRPr lang="en-US" sz="1300" b="1" dirty="0"/>
                    </a:p>
                  </a:txBody>
                  <a:tcPr/>
                </a:tc>
                <a:extLst>
                  <a:ext uri="{0D108BD9-81ED-4DB2-BD59-A6C34878D82A}">
                    <a16:rowId xmlns:a16="http://schemas.microsoft.com/office/drawing/2014/main" val="2518617506"/>
                  </a:ext>
                </a:extLst>
              </a:tr>
              <a:tr h="230521">
                <a:tc>
                  <a:txBody>
                    <a:bodyPr/>
                    <a:lstStyle/>
                    <a:p>
                      <a:pPr algn="ctr"/>
                      <a:endParaRPr lang="en-US" sz="1300" b="1" dirty="0"/>
                    </a:p>
                  </a:txBody>
                  <a:tcPr/>
                </a:tc>
                <a:tc>
                  <a:txBody>
                    <a:bodyPr/>
                    <a:lstStyle/>
                    <a:p>
                      <a:pPr algn="ctr"/>
                      <a:endParaRPr lang="en-US" sz="1300" b="1"/>
                    </a:p>
                  </a:txBody>
                  <a:tcPr/>
                </a:tc>
                <a:tc>
                  <a:txBody>
                    <a:bodyPr/>
                    <a:lstStyle/>
                    <a:p>
                      <a:pPr algn="ctr"/>
                      <a:endParaRPr lang="en-US" sz="1300" b="1" dirty="0"/>
                    </a:p>
                  </a:txBody>
                  <a:tcPr/>
                </a:tc>
                <a:tc>
                  <a:txBody>
                    <a:bodyPr/>
                    <a:lstStyle/>
                    <a:p>
                      <a:pPr algn="ctr"/>
                      <a:endParaRPr lang="en-US" sz="1300" b="1" dirty="0"/>
                    </a:p>
                  </a:txBody>
                  <a:tcPr/>
                </a:tc>
                <a:extLst>
                  <a:ext uri="{0D108BD9-81ED-4DB2-BD59-A6C34878D82A}">
                    <a16:rowId xmlns:a16="http://schemas.microsoft.com/office/drawing/2014/main" val="2992587582"/>
                  </a:ext>
                </a:extLst>
              </a:tr>
            </a:tbl>
          </a:graphicData>
        </a:graphic>
      </p:graphicFrame>
      <p:pic>
        <p:nvPicPr>
          <p:cNvPr id="3" name="Picture 2"/>
          <p:cNvPicPr>
            <a:picLocks noChangeAspect="1"/>
          </p:cNvPicPr>
          <p:nvPr/>
        </p:nvPicPr>
        <p:blipFill>
          <a:blip r:embed="rId4"/>
          <a:stretch>
            <a:fillRect/>
          </a:stretch>
        </p:blipFill>
        <p:spPr>
          <a:xfrm>
            <a:off x="76200" y="1332895"/>
            <a:ext cx="8700668" cy="3543905"/>
          </a:xfrm>
          <a:prstGeom prst="rect">
            <a:avLst/>
          </a:prstGeom>
        </p:spPr>
      </p:pic>
      <p:grpSp>
        <p:nvGrpSpPr>
          <p:cNvPr id="12" name="Group 11"/>
          <p:cNvGrpSpPr/>
          <p:nvPr/>
        </p:nvGrpSpPr>
        <p:grpSpPr>
          <a:xfrm>
            <a:off x="7778219" y="5029200"/>
            <a:ext cx="1060981" cy="824446"/>
            <a:chOff x="224640" y="1952720"/>
            <a:chExt cx="1060981" cy="824446"/>
          </a:xfrm>
        </p:grpSpPr>
        <p:sp>
          <p:nvSpPr>
            <p:cNvPr id="13" name="Freeform 12"/>
            <p:cNvSpPr/>
            <p:nvPr/>
          </p:nvSpPr>
          <p:spPr>
            <a:xfrm>
              <a:off x="224640" y="1952720"/>
              <a:ext cx="1004468" cy="381000"/>
            </a:xfrm>
            <a:custGeom>
              <a:avLst/>
              <a:gdLst/>
              <a:ahLst/>
              <a:cxnLst/>
              <a:rect l="l" t="t" r="r" b="b"/>
              <a:pathLst>
                <a:path w="1004468" h="381000">
                  <a:moveTo>
                    <a:pt x="477654" y="211165"/>
                  </a:moveTo>
                  <a:lnTo>
                    <a:pt x="585703" y="211165"/>
                  </a:lnTo>
                  <a:lnTo>
                    <a:pt x="585703" y="229917"/>
                  </a:lnTo>
                  <a:lnTo>
                    <a:pt x="477654" y="229917"/>
                  </a:lnTo>
                  <a:close/>
                  <a:moveTo>
                    <a:pt x="477654" y="161494"/>
                  </a:moveTo>
                  <a:lnTo>
                    <a:pt x="585703" y="161494"/>
                  </a:lnTo>
                  <a:lnTo>
                    <a:pt x="585703" y="180246"/>
                  </a:lnTo>
                  <a:lnTo>
                    <a:pt x="477654" y="180246"/>
                  </a:lnTo>
                  <a:close/>
                  <a:moveTo>
                    <a:pt x="861110" y="157922"/>
                  </a:moveTo>
                  <a:lnTo>
                    <a:pt x="881201" y="157922"/>
                  </a:lnTo>
                  <a:lnTo>
                    <a:pt x="881201" y="276463"/>
                  </a:lnTo>
                  <a:lnTo>
                    <a:pt x="861110" y="276463"/>
                  </a:lnTo>
                  <a:close/>
                  <a:moveTo>
                    <a:pt x="952155" y="155243"/>
                  </a:moveTo>
                  <a:cubicBezTo>
                    <a:pt x="958927" y="155243"/>
                    <a:pt x="965810" y="157401"/>
                    <a:pt x="972805" y="161717"/>
                  </a:cubicBezTo>
                  <a:lnTo>
                    <a:pt x="965885" y="180357"/>
                  </a:lnTo>
                  <a:cubicBezTo>
                    <a:pt x="960973" y="177455"/>
                    <a:pt x="956062" y="176004"/>
                    <a:pt x="951151" y="176004"/>
                  </a:cubicBezTo>
                  <a:cubicBezTo>
                    <a:pt x="946760" y="176004"/>
                    <a:pt x="942816" y="177325"/>
                    <a:pt x="939319" y="179967"/>
                  </a:cubicBezTo>
                  <a:cubicBezTo>
                    <a:pt x="935821" y="182608"/>
                    <a:pt x="933328" y="186273"/>
                    <a:pt x="931840" y="190961"/>
                  </a:cubicBezTo>
                  <a:cubicBezTo>
                    <a:pt x="929608" y="198105"/>
                    <a:pt x="928491" y="205919"/>
                    <a:pt x="928491" y="214402"/>
                  </a:cubicBezTo>
                  <a:lnTo>
                    <a:pt x="928491" y="276463"/>
                  </a:lnTo>
                  <a:lnTo>
                    <a:pt x="908400" y="276463"/>
                  </a:lnTo>
                  <a:lnTo>
                    <a:pt x="908400" y="157922"/>
                  </a:lnTo>
                  <a:lnTo>
                    <a:pt x="926482" y="157922"/>
                  </a:lnTo>
                  <a:lnTo>
                    <a:pt x="926482" y="175893"/>
                  </a:lnTo>
                  <a:cubicBezTo>
                    <a:pt x="931096" y="167484"/>
                    <a:pt x="935356" y="161940"/>
                    <a:pt x="939263" y="159261"/>
                  </a:cubicBezTo>
                  <a:cubicBezTo>
                    <a:pt x="943170" y="156582"/>
                    <a:pt x="947467" y="155243"/>
                    <a:pt x="952155" y="155243"/>
                  </a:cubicBezTo>
                  <a:close/>
                  <a:moveTo>
                    <a:pt x="984376" y="112827"/>
                  </a:moveTo>
                  <a:lnTo>
                    <a:pt x="1004468" y="112827"/>
                  </a:lnTo>
                  <a:lnTo>
                    <a:pt x="1004468" y="276463"/>
                  </a:lnTo>
                  <a:lnTo>
                    <a:pt x="984376" y="276463"/>
                  </a:lnTo>
                  <a:close/>
                  <a:moveTo>
                    <a:pt x="861110" y="112827"/>
                  </a:moveTo>
                  <a:lnTo>
                    <a:pt x="881201" y="112827"/>
                  </a:lnTo>
                  <a:lnTo>
                    <a:pt x="881201" y="135932"/>
                  </a:lnTo>
                  <a:lnTo>
                    <a:pt x="861110" y="135932"/>
                  </a:lnTo>
                  <a:close/>
                  <a:moveTo>
                    <a:pt x="759051" y="110036"/>
                  </a:moveTo>
                  <a:cubicBezTo>
                    <a:pt x="770882" y="110036"/>
                    <a:pt x="781579" y="111952"/>
                    <a:pt x="791142" y="115785"/>
                  </a:cubicBezTo>
                  <a:cubicBezTo>
                    <a:pt x="800704" y="119617"/>
                    <a:pt x="808201" y="124956"/>
                    <a:pt x="813633" y="131802"/>
                  </a:cubicBezTo>
                  <a:cubicBezTo>
                    <a:pt x="819066" y="138648"/>
                    <a:pt x="823196" y="147578"/>
                    <a:pt x="826023" y="158591"/>
                  </a:cubicBezTo>
                  <a:lnTo>
                    <a:pt x="806490" y="163949"/>
                  </a:lnTo>
                  <a:cubicBezTo>
                    <a:pt x="804034" y="155615"/>
                    <a:pt x="800983" y="149066"/>
                    <a:pt x="797337" y="144304"/>
                  </a:cubicBezTo>
                  <a:cubicBezTo>
                    <a:pt x="793690" y="139541"/>
                    <a:pt x="788481" y="135728"/>
                    <a:pt x="781710" y="132863"/>
                  </a:cubicBezTo>
                  <a:cubicBezTo>
                    <a:pt x="774938" y="129998"/>
                    <a:pt x="767422" y="128565"/>
                    <a:pt x="759162" y="128565"/>
                  </a:cubicBezTo>
                  <a:cubicBezTo>
                    <a:pt x="749265" y="128565"/>
                    <a:pt x="740708" y="130072"/>
                    <a:pt x="733489" y="133086"/>
                  </a:cubicBezTo>
                  <a:cubicBezTo>
                    <a:pt x="726271" y="136100"/>
                    <a:pt x="720448" y="140062"/>
                    <a:pt x="716021" y="144974"/>
                  </a:cubicBezTo>
                  <a:cubicBezTo>
                    <a:pt x="711593" y="149885"/>
                    <a:pt x="708151" y="155280"/>
                    <a:pt x="705696" y="161159"/>
                  </a:cubicBezTo>
                  <a:cubicBezTo>
                    <a:pt x="701529" y="171279"/>
                    <a:pt x="699445" y="182255"/>
                    <a:pt x="699445" y="194087"/>
                  </a:cubicBezTo>
                  <a:cubicBezTo>
                    <a:pt x="699445" y="208672"/>
                    <a:pt x="701956" y="220876"/>
                    <a:pt x="706979" y="230699"/>
                  </a:cubicBezTo>
                  <a:cubicBezTo>
                    <a:pt x="712002" y="240521"/>
                    <a:pt x="719314" y="247814"/>
                    <a:pt x="728913" y="252576"/>
                  </a:cubicBezTo>
                  <a:cubicBezTo>
                    <a:pt x="738512" y="257339"/>
                    <a:pt x="748707" y="259720"/>
                    <a:pt x="759497" y="259720"/>
                  </a:cubicBezTo>
                  <a:cubicBezTo>
                    <a:pt x="768873" y="259720"/>
                    <a:pt x="778026" y="257916"/>
                    <a:pt x="786956" y="254306"/>
                  </a:cubicBezTo>
                  <a:cubicBezTo>
                    <a:pt x="795886" y="250697"/>
                    <a:pt x="802657" y="246846"/>
                    <a:pt x="807271" y="242754"/>
                  </a:cubicBezTo>
                  <a:lnTo>
                    <a:pt x="807271" y="212281"/>
                  </a:lnTo>
                  <a:lnTo>
                    <a:pt x="759162" y="212281"/>
                  </a:lnTo>
                  <a:lnTo>
                    <a:pt x="759162" y="193082"/>
                  </a:lnTo>
                  <a:lnTo>
                    <a:pt x="828479" y="192971"/>
                  </a:lnTo>
                  <a:lnTo>
                    <a:pt x="828479" y="253693"/>
                  </a:lnTo>
                  <a:cubicBezTo>
                    <a:pt x="817838" y="262176"/>
                    <a:pt x="806862" y="268557"/>
                    <a:pt x="795551" y="272836"/>
                  </a:cubicBezTo>
                  <a:cubicBezTo>
                    <a:pt x="784240" y="277114"/>
                    <a:pt x="772631" y="279254"/>
                    <a:pt x="760725" y="279254"/>
                  </a:cubicBezTo>
                  <a:cubicBezTo>
                    <a:pt x="744651" y="279254"/>
                    <a:pt x="730048" y="275812"/>
                    <a:pt x="716914" y="268929"/>
                  </a:cubicBezTo>
                  <a:cubicBezTo>
                    <a:pt x="703780" y="262046"/>
                    <a:pt x="693864" y="252093"/>
                    <a:pt x="687167" y="239070"/>
                  </a:cubicBezTo>
                  <a:cubicBezTo>
                    <a:pt x="680469" y="226048"/>
                    <a:pt x="677121" y="211500"/>
                    <a:pt x="677121" y="195426"/>
                  </a:cubicBezTo>
                  <a:cubicBezTo>
                    <a:pt x="677121" y="179502"/>
                    <a:pt x="680451" y="164638"/>
                    <a:pt x="687111" y="150834"/>
                  </a:cubicBezTo>
                  <a:cubicBezTo>
                    <a:pt x="693771" y="137030"/>
                    <a:pt x="703352" y="126779"/>
                    <a:pt x="715853" y="120082"/>
                  </a:cubicBezTo>
                  <a:cubicBezTo>
                    <a:pt x="728355" y="113385"/>
                    <a:pt x="742754" y="110036"/>
                    <a:pt x="759051" y="110036"/>
                  </a:cubicBezTo>
                  <a:close/>
                  <a:moveTo>
                    <a:pt x="190500" y="0"/>
                  </a:moveTo>
                  <a:cubicBezTo>
                    <a:pt x="295710" y="0"/>
                    <a:pt x="381000" y="85290"/>
                    <a:pt x="381000" y="190500"/>
                  </a:cubicBezTo>
                  <a:cubicBezTo>
                    <a:pt x="381000" y="295710"/>
                    <a:pt x="295710" y="381000"/>
                    <a:pt x="190500" y="381000"/>
                  </a:cubicBezTo>
                  <a:cubicBezTo>
                    <a:pt x="85290" y="381000"/>
                    <a:pt x="0" y="295710"/>
                    <a:pt x="0" y="190500"/>
                  </a:cubicBezTo>
                  <a:cubicBezTo>
                    <a:pt x="0" y="85290"/>
                    <a:pt x="85290" y="0"/>
                    <a:pt x="190500" y="0"/>
                  </a:cubicBezTo>
                  <a:close/>
                </a:path>
              </a:pathLst>
            </a:custGeom>
            <a:solidFill>
              <a:srgbClr val="FFC0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224640" y="2385068"/>
              <a:ext cx="1060981" cy="392098"/>
            </a:xfrm>
            <a:custGeom>
              <a:avLst/>
              <a:gdLst/>
              <a:ahLst/>
              <a:cxnLst/>
              <a:rect l="l" t="t" r="r" b="b"/>
              <a:pathLst>
                <a:path w="1060981" h="392098">
                  <a:moveTo>
                    <a:pt x="485165" y="191754"/>
                  </a:moveTo>
                  <a:lnTo>
                    <a:pt x="593214" y="191754"/>
                  </a:lnTo>
                  <a:lnTo>
                    <a:pt x="593214" y="210506"/>
                  </a:lnTo>
                  <a:lnTo>
                    <a:pt x="485165" y="210506"/>
                  </a:lnTo>
                  <a:close/>
                  <a:moveTo>
                    <a:pt x="710863" y="181485"/>
                  </a:moveTo>
                  <a:lnTo>
                    <a:pt x="710863" y="237742"/>
                  </a:lnTo>
                  <a:lnTo>
                    <a:pt x="751604" y="237742"/>
                  </a:lnTo>
                  <a:cubicBezTo>
                    <a:pt x="758599" y="237742"/>
                    <a:pt x="763511" y="237481"/>
                    <a:pt x="766338" y="236960"/>
                  </a:cubicBezTo>
                  <a:cubicBezTo>
                    <a:pt x="771324" y="236067"/>
                    <a:pt x="775491" y="234579"/>
                    <a:pt x="778840" y="232496"/>
                  </a:cubicBezTo>
                  <a:cubicBezTo>
                    <a:pt x="782189" y="230412"/>
                    <a:pt x="784942" y="227380"/>
                    <a:pt x="787100" y="223398"/>
                  </a:cubicBezTo>
                  <a:cubicBezTo>
                    <a:pt x="789258" y="219417"/>
                    <a:pt x="790337" y="214822"/>
                    <a:pt x="790337" y="209613"/>
                  </a:cubicBezTo>
                  <a:cubicBezTo>
                    <a:pt x="790337" y="203511"/>
                    <a:pt x="788774" y="198209"/>
                    <a:pt x="785649" y="193707"/>
                  </a:cubicBezTo>
                  <a:cubicBezTo>
                    <a:pt x="782523" y="189205"/>
                    <a:pt x="778189" y="186043"/>
                    <a:pt x="772645" y="184219"/>
                  </a:cubicBezTo>
                  <a:cubicBezTo>
                    <a:pt x="767101" y="182396"/>
                    <a:pt x="759120" y="181485"/>
                    <a:pt x="748702" y="181485"/>
                  </a:cubicBezTo>
                  <a:close/>
                  <a:moveTo>
                    <a:pt x="888043" y="152463"/>
                  </a:moveTo>
                  <a:cubicBezTo>
                    <a:pt x="877997" y="152463"/>
                    <a:pt x="869662" y="156221"/>
                    <a:pt x="863039" y="163737"/>
                  </a:cubicBezTo>
                  <a:cubicBezTo>
                    <a:pt x="856417" y="171253"/>
                    <a:pt x="853105" y="182601"/>
                    <a:pt x="853105" y="197781"/>
                  </a:cubicBezTo>
                  <a:cubicBezTo>
                    <a:pt x="853105" y="212962"/>
                    <a:pt x="856417" y="224329"/>
                    <a:pt x="863039" y="231882"/>
                  </a:cubicBezTo>
                  <a:cubicBezTo>
                    <a:pt x="869662" y="239435"/>
                    <a:pt x="877997" y="243211"/>
                    <a:pt x="888043" y="243211"/>
                  </a:cubicBezTo>
                  <a:cubicBezTo>
                    <a:pt x="898014" y="243211"/>
                    <a:pt x="906311" y="239416"/>
                    <a:pt x="912934" y="231826"/>
                  </a:cubicBezTo>
                  <a:cubicBezTo>
                    <a:pt x="919557" y="224236"/>
                    <a:pt x="922868" y="212664"/>
                    <a:pt x="922868" y="197112"/>
                  </a:cubicBezTo>
                  <a:cubicBezTo>
                    <a:pt x="922868" y="182452"/>
                    <a:pt x="919538" y="171346"/>
                    <a:pt x="912878" y="163793"/>
                  </a:cubicBezTo>
                  <a:cubicBezTo>
                    <a:pt x="906218" y="156240"/>
                    <a:pt x="897940" y="152463"/>
                    <a:pt x="888043" y="152463"/>
                  </a:cubicBezTo>
                  <a:close/>
                  <a:moveTo>
                    <a:pt x="485165" y="142083"/>
                  </a:moveTo>
                  <a:lnTo>
                    <a:pt x="593214" y="142083"/>
                  </a:lnTo>
                  <a:lnTo>
                    <a:pt x="593214" y="160835"/>
                  </a:lnTo>
                  <a:lnTo>
                    <a:pt x="485165" y="160835"/>
                  </a:lnTo>
                  <a:close/>
                  <a:moveTo>
                    <a:pt x="952374" y="138511"/>
                  </a:moveTo>
                  <a:lnTo>
                    <a:pt x="974028" y="138511"/>
                  </a:lnTo>
                  <a:lnTo>
                    <a:pt x="998696" y="207158"/>
                  </a:lnTo>
                  <a:cubicBezTo>
                    <a:pt x="1001896" y="215864"/>
                    <a:pt x="1004761" y="225017"/>
                    <a:pt x="1007291" y="234616"/>
                  </a:cubicBezTo>
                  <a:cubicBezTo>
                    <a:pt x="1009598" y="225389"/>
                    <a:pt x="1012351" y="216385"/>
                    <a:pt x="1015551" y="207604"/>
                  </a:cubicBezTo>
                  <a:lnTo>
                    <a:pt x="1040889" y="138511"/>
                  </a:lnTo>
                  <a:lnTo>
                    <a:pt x="1060981" y="138511"/>
                  </a:lnTo>
                  <a:lnTo>
                    <a:pt x="1015886" y="259061"/>
                  </a:lnTo>
                  <a:cubicBezTo>
                    <a:pt x="1011049" y="272084"/>
                    <a:pt x="1007291" y="281051"/>
                    <a:pt x="1004612" y="285962"/>
                  </a:cubicBezTo>
                  <a:cubicBezTo>
                    <a:pt x="1001040" y="292585"/>
                    <a:pt x="996948" y="297440"/>
                    <a:pt x="992334" y="300529"/>
                  </a:cubicBezTo>
                  <a:cubicBezTo>
                    <a:pt x="987720" y="303617"/>
                    <a:pt x="982214" y="305161"/>
                    <a:pt x="975814" y="305161"/>
                  </a:cubicBezTo>
                  <a:cubicBezTo>
                    <a:pt x="971944" y="305161"/>
                    <a:pt x="967628" y="304342"/>
                    <a:pt x="962866" y="302705"/>
                  </a:cubicBezTo>
                  <a:lnTo>
                    <a:pt x="960634" y="283841"/>
                  </a:lnTo>
                  <a:cubicBezTo>
                    <a:pt x="965024" y="285032"/>
                    <a:pt x="968856" y="285627"/>
                    <a:pt x="972131" y="285627"/>
                  </a:cubicBezTo>
                  <a:cubicBezTo>
                    <a:pt x="976595" y="285627"/>
                    <a:pt x="980167" y="284883"/>
                    <a:pt x="982846" y="283395"/>
                  </a:cubicBezTo>
                  <a:cubicBezTo>
                    <a:pt x="985525" y="281907"/>
                    <a:pt x="987720" y="279823"/>
                    <a:pt x="989432" y="277144"/>
                  </a:cubicBezTo>
                  <a:cubicBezTo>
                    <a:pt x="990697" y="275135"/>
                    <a:pt x="992743" y="270149"/>
                    <a:pt x="995571" y="262187"/>
                  </a:cubicBezTo>
                  <a:cubicBezTo>
                    <a:pt x="995943" y="261071"/>
                    <a:pt x="996538" y="259433"/>
                    <a:pt x="997357" y="257275"/>
                  </a:cubicBezTo>
                  <a:close/>
                  <a:moveTo>
                    <a:pt x="888043" y="135832"/>
                  </a:moveTo>
                  <a:cubicBezTo>
                    <a:pt x="904339" y="135832"/>
                    <a:pt x="917659" y="141171"/>
                    <a:pt x="928003" y="151849"/>
                  </a:cubicBezTo>
                  <a:cubicBezTo>
                    <a:pt x="938347" y="162528"/>
                    <a:pt x="943518" y="177280"/>
                    <a:pt x="943518" y="196107"/>
                  </a:cubicBezTo>
                  <a:cubicBezTo>
                    <a:pt x="943518" y="211362"/>
                    <a:pt x="941230" y="223361"/>
                    <a:pt x="936654" y="232105"/>
                  </a:cubicBezTo>
                  <a:cubicBezTo>
                    <a:pt x="932077" y="240849"/>
                    <a:pt x="925417" y="247639"/>
                    <a:pt x="916673" y="252476"/>
                  </a:cubicBezTo>
                  <a:cubicBezTo>
                    <a:pt x="907930" y="257313"/>
                    <a:pt x="898386" y="259731"/>
                    <a:pt x="888043" y="259731"/>
                  </a:cubicBezTo>
                  <a:cubicBezTo>
                    <a:pt x="871448" y="259731"/>
                    <a:pt x="858035" y="254411"/>
                    <a:pt x="847803" y="243769"/>
                  </a:cubicBezTo>
                  <a:cubicBezTo>
                    <a:pt x="837571" y="233128"/>
                    <a:pt x="832455" y="217799"/>
                    <a:pt x="832455" y="197781"/>
                  </a:cubicBezTo>
                  <a:cubicBezTo>
                    <a:pt x="832455" y="175829"/>
                    <a:pt x="838557" y="159570"/>
                    <a:pt x="850761" y="149003"/>
                  </a:cubicBezTo>
                  <a:cubicBezTo>
                    <a:pt x="860956" y="140222"/>
                    <a:pt x="873383" y="135832"/>
                    <a:pt x="888043" y="135832"/>
                  </a:cubicBezTo>
                  <a:close/>
                  <a:moveTo>
                    <a:pt x="710863" y="112726"/>
                  </a:moveTo>
                  <a:lnTo>
                    <a:pt x="710863" y="162174"/>
                  </a:lnTo>
                  <a:lnTo>
                    <a:pt x="746247" y="162174"/>
                  </a:lnTo>
                  <a:cubicBezTo>
                    <a:pt x="755846" y="162174"/>
                    <a:pt x="762729" y="161542"/>
                    <a:pt x="766896" y="160277"/>
                  </a:cubicBezTo>
                  <a:cubicBezTo>
                    <a:pt x="772403" y="158640"/>
                    <a:pt x="776552" y="155924"/>
                    <a:pt x="779342" y="152128"/>
                  </a:cubicBezTo>
                  <a:cubicBezTo>
                    <a:pt x="782133" y="148333"/>
                    <a:pt x="783528" y="143571"/>
                    <a:pt x="783528" y="137841"/>
                  </a:cubicBezTo>
                  <a:cubicBezTo>
                    <a:pt x="783528" y="132409"/>
                    <a:pt x="782226" y="127628"/>
                    <a:pt x="779621" y="123498"/>
                  </a:cubicBezTo>
                  <a:cubicBezTo>
                    <a:pt x="777017" y="119368"/>
                    <a:pt x="773296" y="116540"/>
                    <a:pt x="768459" y="115014"/>
                  </a:cubicBezTo>
                  <a:cubicBezTo>
                    <a:pt x="763622" y="113489"/>
                    <a:pt x="755325" y="112726"/>
                    <a:pt x="743568" y="112726"/>
                  </a:cubicBezTo>
                  <a:close/>
                  <a:moveTo>
                    <a:pt x="689208" y="93416"/>
                  </a:moveTo>
                  <a:lnTo>
                    <a:pt x="750600" y="93416"/>
                  </a:lnTo>
                  <a:cubicBezTo>
                    <a:pt x="763101" y="93416"/>
                    <a:pt x="773129" y="95071"/>
                    <a:pt x="780682" y="98383"/>
                  </a:cubicBezTo>
                  <a:cubicBezTo>
                    <a:pt x="788235" y="101694"/>
                    <a:pt x="794151" y="106792"/>
                    <a:pt x="798429" y="113675"/>
                  </a:cubicBezTo>
                  <a:cubicBezTo>
                    <a:pt x="802708" y="120558"/>
                    <a:pt x="804848" y="127758"/>
                    <a:pt x="804848" y="135274"/>
                  </a:cubicBezTo>
                  <a:cubicBezTo>
                    <a:pt x="804848" y="142269"/>
                    <a:pt x="802950" y="148854"/>
                    <a:pt x="799155" y="155031"/>
                  </a:cubicBezTo>
                  <a:cubicBezTo>
                    <a:pt x="795360" y="161207"/>
                    <a:pt x="789630" y="166193"/>
                    <a:pt x="781965" y="169988"/>
                  </a:cubicBezTo>
                  <a:cubicBezTo>
                    <a:pt x="791862" y="172890"/>
                    <a:pt x="799471" y="177838"/>
                    <a:pt x="804792" y="184833"/>
                  </a:cubicBezTo>
                  <a:cubicBezTo>
                    <a:pt x="810112" y="191828"/>
                    <a:pt x="812773" y="200088"/>
                    <a:pt x="812773" y="209613"/>
                  </a:cubicBezTo>
                  <a:cubicBezTo>
                    <a:pt x="812773" y="217278"/>
                    <a:pt x="811154" y="224403"/>
                    <a:pt x="807917" y="230989"/>
                  </a:cubicBezTo>
                  <a:cubicBezTo>
                    <a:pt x="804680" y="237574"/>
                    <a:pt x="800680" y="242653"/>
                    <a:pt x="795918" y="246225"/>
                  </a:cubicBezTo>
                  <a:cubicBezTo>
                    <a:pt x="791155" y="249797"/>
                    <a:pt x="785184" y="252494"/>
                    <a:pt x="778003" y="254318"/>
                  </a:cubicBezTo>
                  <a:cubicBezTo>
                    <a:pt x="770822" y="256141"/>
                    <a:pt x="762022" y="257052"/>
                    <a:pt x="751604" y="257052"/>
                  </a:cubicBezTo>
                  <a:lnTo>
                    <a:pt x="689208" y="257052"/>
                  </a:lnTo>
                  <a:close/>
                  <a:moveTo>
                    <a:pt x="190500" y="0"/>
                  </a:moveTo>
                  <a:cubicBezTo>
                    <a:pt x="295710" y="0"/>
                    <a:pt x="381000" y="87774"/>
                    <a:pt x="381000" y="196049"/>
                  </a:cubicBezTo>
                  <a:cubicBezTo>
                    <a:pt x="381000" y="304324"/>
                    <a:pt x="295710" y="392098"/>
                    <a:pt x="190500" y="392098"/>
                  </a:cubicBezTo>
                  <a:cubicBezTo>
                    <a:pt x="85290" y="392098"/>
                    <a:pt x="0" y="304324"/>
                    <a:pt x="0" y="196049"/>
                  </a:cubicBezTo>
                  <a:cubicBezTo>
                    <a:pt x="0" y="87774"/>
                    <a:pt x="85290" y="0"/>
                    <a:pt x="190500" y="0"/>
                  </a:cubicBezTo>
                  <a:close/>
                </a:path>
              </a:pathLst>
            </a:custGeom>
            <a:solidFill>
              <a:srgbClr val="ADD8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p:cNvSpPr txBox="1"/>
          <p:nvPr/>
        </p:nvSpPr>
        <p:spPr>
          <a:xfrm>
            <a:off x="7937073" y="6212495"/>
            <a:ext cx="863758" cy="369332"/>
          </a:xfrm>
          <a:prstGeom prst="rect">
            <a:avLst/>
          </a:prstGeom>
          <a:noFill/>
        </p:spPr>
        <p:txBody>
          <a:bodyPr wrap="square" rtlCol="0">
            <a:spAutoFit/>
          </a:bodyPr>
          <a:lstStyle/>
          <a:p>
            <a:r>
              <a:rPr lang="en-US" b="1" dirty="0" smtClean="0"/>
              <a:t>N = 64</a:t>
            </a:r>
            <a:endParaRPr lang="en-US" b="1" dirty="0"/>
          </a:p>
        </p:txBody>
      </p:sp>
    </p:spTree>
    <p:extLst>
      <p:ext uri="{BB962C8B-B14F-4D97-AF65-F5344CB8AC3E}">
        <p14:creationId xmlns:p14="http://schemas.microsoft.com/office/powerpoint/2010/main" val="2870898445"/>
      </p:ext>
    </p:extLst>
  </p:cSld>
  <p:clrMapOvr>
    <a:masterClrMapping/>
  </p:clrMapOvr>
  <p:transition spd="slow">
    <p:wheel spokes="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377" y="457200"/>
            <a:ext cx="8229600" cy="1066800"/>
          </a:xfrm>
        </p:spPr>
        <p:txBody>
          <a:bodyPr/>
          <a:lstStyle/>
          <a:p>
            <a:r>
              <a:rPr lang="en-US" dirty="0" smtClean="0"/>
              <a:t>The Growing Social Network</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pic>
        <p:nvPicPr>
          <p:cNvPr id="6" name="Content Placeholder 5"/>
          <p:cNvPicPr>
            <a:picLocks noGrp="1" noChangeAspect="1"/>
          </p:cNvPicPr>
          <p:nvPr>
            <p:ph idx="1"/>
          </p:nvPr>
        </p:nvPicPr>
        <p:blipFill>
          <a:blip r:embed="rId3"/>
          <a:stretch>
            <a:fillRect/>
          </a:stretch>
        </p:blipFill>
        <p:spPr>
          <a:xfrm>
            <a:off x="76200" y="1332895"/>
            <a:ext cx="8700668" cy="3585138"/>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610096717"/>
              </p:ext>
            </p:extLst>
          </p:nvPr>
        </p:nvGraphicFramePr>
        <p:xfrm>
          <a:off x="76200" y="4969381"/>
          <a:ext cx="7597588" cy="1737360"/>
        </p:xfrm>
        <a:graphic>
          <a:graphicData uri="http://schemas.openxmlformats.org/drawingml/2006/table">
            <a:tbl>
              <a:tblPr firstRow="1" bandRow="1">
                <a:tableStyleId>{5C22544A-7EE6-4342-B048-85BDC9FD1C3A}</a:tableStyleId>
              </a:tblPr>
              <a:tblGrid>
                <a:gridCol w="1899397">
                  <a:extLst>
                    <a:ext uri="{9D8B030D-6E8A-4147-A177-3AD203B41FA5}">
                      <a16:colId xmlns:a16="http://schemas.microsoft.com/office/drawing/2014/main" val="1510330829"/>
                    </a:ext>
                  </a:extLst>
                </a:gridCol>
                <a:gridCol w="1899397">
                  <a:extLst>
                    <a:ext uri="{9D8B030D-6E8A-4147-A177-3AD203B41FA5}">
                      <a16:colId xmlns:a16="http://schemas.microsoft.com/office/drawing/2014/main" val="3905787476"/>
                    </a:ext>
                  </a:extLst>
                </a:gridCol>
                <a:gridCol w="1899397">
                  <a:extLst>
                    <a:ext uri="{9D8B030D-6E8A-4147-A177-3AD203B41FA5}">
                      <a16:colId xmlns:a16="http://schemas.microsoft.com/office/drawing/2014/main" val="476773998"/>
                    </a:ext>
                  </a:extLst>
                </a:gridCol>
                <a:gridCol w="1899397">
                  <a:extLst>
                    <a:ext uri="{9D8B030D-6E8A-4147-A177-3AD203B41FA5}">
                      <a16:colId xmlns:a16="http://schemas.microsoft.com/office/drawing/2014/main" val="3966026917"/>
                    </a:ext>
                  </a:extLst>
                </a:gridCol>
              </a:tblGrid>
              <a:tr h="230521">
                <a:tc>
                  <a:txBody>
                    <a:bodyPr/>
                    <a:lstStyle/>
                    <a:p>
                      <a:pPr algn="ctr"/>
                      <a:r>
                        <a:rPr lang="en-US" sz="1300" dirty="0" smtClean="0"/>
                        <a:t>Week</a:t>
                      </a:r>
                      <a:endParaRPr lang="en-US" sz="1300" dirty="0"/>
                    </a:p>
                  </a:txBody>
                  <a:tcPr/>
                </a:tc>
                <a:tc>
                  <a:txBody>
                    <a:bodyPr/>
                    <a:lstStyle/>
                    <a:p>
                      <a:pPr algn="ctr"/>
                      <a:r>
                        <a:rPr lang="en-US" sz="1300" dirty="0" smtClean="0"/>
                        <a:t>Density</a:t>
                      </a:r>
                      <a:endParaRPr lang="en-US" sz="1300" dirty="0"/>
                    </a:p>
                  </a:txBody>
                  <a:tcPr/>
                </a:tc>
                <a:tc>
                  <a:txBody>
                    <a:bodyPr/>
                    <a:lstStyle/>
                    <a:p>
                      <a:pPr algn="ctr"/>
                      <a:r>
                        <a:rPr lang="en-US" sz="1300" dirty="0" smtClean="0"/>
                        <a:t>Centrality</a:t>
                      </a:r>
                      <a:endParaRPr lang="en-US" sz="1300" dirty="0"/>
                    </a:p>
                  </a:txBody>
                  <a:tcPr/>
                </a:tc>
                <a:tc>
                  <a:txBody>
                    <a:bodyPr/>
                    <a:lstStyle/>
                    <a:p>
                      <a:pPr algn="ctr"/>
                      <a:r>
                        <a:rPr lang="en-US" sz="1300" dirty="0" smtClean="0"/>
                        <a:t>Reciprocity</a:t>
                      </a:r>
                      <a:endParaRPr lang="en-US" sz="1300" dirty="0"/>
                    </a:p>
                  </a:txBody>
                  <a:tcPr/>
                </a:tc>
                <a:extLst>
                  <a:ext uri="{0D108BD9-81ED-4DB2-BD59-A6C34878D82A}">
                    <a16:rowId xmlns:a16="http://schemas.microsoft.com/office/drawing/2014/main" val="1068917847"/>
                  </a:ext>
                </a:extLst>
              </a:tr>
              <a:tr h="230521">
                <a:tc>
                  <a:txBody>
                    <a:bodyPr/>
                    <a:lstStyle/>
                    <a:p>
                      <a:pPr algn="ctr"/>
                      <a:r>
                        <a:rPr lang="en-US" sz="1300" b="1" dirty="0" smtClean="0">
                          <a:solidFill>
                            <a:schemeClr val="bg1">
                              <a:lumMod val="65000"/>
                            </a:schemeClr>
                          </a:solidFill>
                        </a:rPr>
                        <a:t>1 (Baseline)</a:t>
                      </a:r>
                      <a:endParaRPr lang="en-US" sz="1300" b="1" dirty="0">
                        <a:solidFill>
                          <a:schemeClr val="bg1">
                            <a:lumMod val="65000"/>
                          </a:schemeClr>
                        </a:solidFill>
                      </a:endParaRPr>
                    </a:p>
                  </a:txBody>
                  <a:tcPr/>
                </a:tc>
                <a:tc>
                  <a:txBody>
                    <a:bodyPr/>
                    <a:lstStyle/>
                    <a:p>
                      <a:pPr algn="ctr"/>
                      <a:r>
                        <a:rPr lang="en-US" sz="1300" b="1" dirty="0" smtClean="0">
                          <a:solidFill>
                            <a:schemeClr val="bg1">
                              <a:lumMod val="65000"/>
                            </a:schemeClr>
                          </a:solidFill>
                        </a:rPr>
                        <a:t>0.02</a:t>
                      </a:r>
                      <a:endParaRPr lang="en-US" sz="1300" b="1" dirty="0">
                        <a:solidFill>
                          <a:schemeClr val="bg1">
                            <a:lumMod val="65000"/>
                          </a:schemeClr>
                        </a:solidFill>
                      </a:endParaRPr>
                    </a:p>
                  </a:txBody>
                  <a:tcPr/>
                </a:tc>
                <a:tc>
                  <a:txBody>
                    <a:bodyPr/>
                    <a:lstStyle/>
                    <a:p>
                      <a:pPr algn="ctr"/>
                      <a:r>
                        <a:rPr lang="en-US" sz="1300" b="1" dirty="0" smtClean="0">
                          <a:solidFill>
                            <a:schemeClr val="bg1">
                              <a:lumMod val="65000"/>
                            </a:schemeClr>
                          </a:solidFill>
                        </a:rPr>
                        <a:t>0.05</a:t>
                      </a:r>
                      <a:endParaRPr lang="en-US" sz="1300" b="1" dirty="0">
                        <a:solidFill>
                          <a:schemeClr val="bg1">
                            <a:lumMod val="65000"/>
                          </a:schemeClr>
                        </a:solidFill>
                      </a:endParaRPr>
                    </a:p>
                  </a:txBody>
                  <a:tcPr/>
                </a:tc>
                <a:tc>
                  <a:txBody>
                    <a:bodyPr/>
                    <a:lstStyle/>
                    <a:p>
                      <a:pPr algn="ctr"/>
                      <a:r>
                        <a:rPr lang="en-US" sz="1300" b="1" dirty="0" smtClean="0">
                          <a:solidFill>
                            <a:schemeClr val="bg1">
                              <a:lumMod val="65000"/>
                            </a:schemeClr>
                          </a:solidFill>
                        </a:rPr>
                        <a:t>0.43</a:t>
                      </a:r>
                      <a:endParaRPr lang="en-US" sz="1300" b="1" dirty="0">
                        <a:solidFill>
                          <a:schemeClr val="bg1">
                            <a:lumMod val="65000"/>
                          </a:schemeClr>
                        </a:solidFill>
                      </a:endParaRPr>
                    </a:p>
                  </a:txBody>
                  <a:tcPr/>
                </a:tc>
                <a:extLst>
                  <a:ext uri="{0D108BD9-81ED-4DB2-BD59-A6C34878D82A}">
                    <a16:rowId xmlns:a16="http://schemas.microsoft.com/office/drawing/2014/main" val="939375265"/>
                  </a:ext>
                </a:extLst>
              </a:tr>
              <a:tr h="230521">
                <a:tc>
                  <a:txBody>
                    <a:bodyPr/>
                    <a:lstStyle/>
                    <a:p>
                      <a:pPr algn="ctr"/>
                      <a:r>
                        <a:rPr lang="en-US" sz="1300" b="1" dirty="0" smtClean="0">
                          <a:solidFill>
                            <a:schemeClr val="bg1">
                              <a:lumMod val="65000"/>
                            </a:schemeClr>
                          </a:solidFill>
                        </a:rPr>
                        <a:t>3</a:t>
                      </a:r>
                      <a:endParaRPr lang="en-US" sz="1300" b="1" dirty="0">
                        <a:solidFill>
                          <a:schemeClr val="bg1">
                            <a:lumMod val="65000"/>
                          </a:schemeClr>
                        </a:solidFill>
                      </a:endParaRPr>
                    </a:p>
                  </a:txBody>
                  <a:tcPr/>
                </a:tc>
                <a:tc>
                  <a:txBody>
                    <a:bodyPr/>
                    <a:lstStyle/>
                    <a:p>
                      <a:pPr algn="ctr"/>
                      <a:r>
                        <a:rPr lang="en-US" sz="1300" b="1" dirty="0" smtClean="0">
                          <a:solidFill>
                            <a:schemeClr val="bg1">
                              <a:lumMod val="65000"/>
                            </a:schemeClr>
                          </a:solidFill>
                        </a:rPr>
                        <a:t>0.11</a:t>
                      </a:r>
                      <a:endParaRPr lang="en-US" sz="1300" b="1" dirty="0">
                        <a:solidFill>
                          <a:schemeClr val="bg1">
                            <a:lumMod val="65000"/>
                          </a:schemeClr>
                        </a:solidFill>
                      </a:endParaRPr>
                    </a:p>
                  </a:txBody>
                  <a:tcPr/>
                </a:tc>
                <a:tc>
                  <a:txBody>
                    <a:bodyPr/>
                    <a:lstStyle/>
                    <a:p>
                      <a:pPr algn="ctr"/>
                      <a:r>
                        <a:rPr lang="en-US" sz="1300" b="1" dirty="0" smtClean="0">
                          <a:solidFill>
                            <a:schemeClr val="bg1">
                              <a:lumMod val="65000"/>
                            </a:schemeClr>
                          </a:solidFill>
                        </a:rPr>
                        <a:t>0.16</a:t>
                      </a:r>
                      <a:endParaRPr lang="en-US" sz="1300" b="1" dirty="0">
                        <a:solidFill>
                          <a:schemeClr val="bg1">
                            <a:lumMod val="65000"/>
                          </a:schemeClr>
                        </a:solidFill>
                      </a:endParaRPr>
                    </a:p>
                  </a:txBody>
                  <a:tcPr/>
                </a:tc>
                <a:tc>
                  <a:txBody>
                    <a:bodyPr/>
                    <a:lstStyle/>
                    <a:p>
                      <a:pPr algn="ctr"/>
                      <a:r>
                        <a:rPr lang="en-US" sz="1300" b="1" dirty="0" smtClean="0">
                          <a:solidFill>
                            <a:schemeClr val="bg1">
                              <a:lumMod val="65000"/>
                            </a:schemeClr>
                          </a:solidFill>
                        </a:rPr>
                        <a:t>0.44</a:t>
                      </a:r>
                      <a:endParaRPr lang="en-US" sz="1300" b="1" dirty="0">
                        <a:solidFill>
                          <a:schemeClr val="bg1">
                            <a:lumMod val="65000"/>
                          </a:schemeClr>
                        </a:solidFill>
                      </a:endParaRPr>
                    </a:p>
                  </a:txBody>
                  <a:tcPr/>
                </a:tc>
                <a:extLst>
                  <a:ext uri="{0D108BD9-81ED-4DB2-BD59-A6C34878D82A}">
                    <a16:rowId xmlns:a16="http://schemas.microsoft.com/office/drawing/2014/main" val="317300778"/>
                  </a:ext>
                </a:extLst>
              </a:tr>
              <a:tr h="230521">
                <a:tc>
                  <a:txBody>
                    <a:bodyPr/>
                    <a:lstStyle/>
                    <a:p>
                      <a:pPr algn="ctr"/>
                      <a:r>
                        <a:rPr lang="en-US" sz="1300" b="1" dirty="0" smtClean="0"/>
                        <a:t>6</a:t>
                      </a:r>
                      <a:endParaRPr lang="en-US" sz="1300" b="1" dirty="0"/>
                    </a:p>
                  </a:txBody>
                  <a:tcPr/>
                </a:tc>
                <a:tc>
                  <a:txBody>
                    <a:bodyPr/>
                    <a:lstStyle/>
                    <a:p>
                      <a:pPr algn="ctr"/>
                      <a:r>
                        <a:rPr lang="en-US" sz="1300" b="1" dirty="0" smtClean="0"/>
                        <a:t>0.18</a:t>
                      </a:r>
                      <a:endParaRPr lang="en-US" sz="1300" b="1" dirty="0"/>
                    </a:p>
                  </a:txBody>
                  <a:tcPr/>
                </a:tc>
                <a:tc>
                  <a:txBody>
                    <a:bodyPr/>
                    <a:lstStyle/>
                    <a:p>
                      <a:pPr algn="ctr"/>
                      <a:r>
                        <a:rPr lang="en-US" sz="1300" b="1" dirty="0" smtClean="0"/>
                        <a:t>0.17</a:t>
                      </a:r>
                      <a:endParaRPr lang="en-US" sz="1300" b="1" dirty="0"/>
                    </a:p>
                  </a:txBody>
                  <a:tcPr/>
                </a:tc>
                <a:tc>
                  <a:txBody>
                    <a:bodyPr/>
                    <a:lstStyle/>
                    <a:p>
                      <a:pPr algn="ctr"/>
                      <a:r>
                        <a:rPr lang="en-US" sz="1300" b="1" dirty="0" smtClean="0"/>
                        <a:t>0.50</a:t>
                      </a:r>
                      <a:endParaRPr lang="en-US" sz="1300" b="1" dirty="0"/>
                    </a:p>
                  </a:txBody>
                  <a:tcPr/>
                </a:tc>
                <a:extLst>
                  <a:ext uri="{0D108BD9-81ED-4DB2-BD59-A6C34878D82A}">
                    <a16:rowId xmlns:a16="http://schemas.microsoft.com/office/drawing/2014/main" val="313223463"/>
                  </a:ext>
                </a:extLst>
              </a:tr>
              <a:tr h="230521">
                <a:tc>
                  <a:txBody>
                    <a:bodyPr/>
                    <a:lstStyle/>
                    <a:p>
                      <a:pPr algn="ctr"/>
                      <a:endParaRPr lang="en-US" sz="1300" b="1" dirty="0"/>
                    </a:p>
                  </a:txBody>
                  <a:tcPr/>
                </a:tc>
                <a:tc>
                  <a:txBody>
                    <a:bodyPr/>
                    <a:lstStyle/>
                    <a:p>
                      <a:pPr algn="ctr"/>
                      <a:endParaRPr lang="en-US" sz="1300" b="1"/>
                    </a:p>
                  </a:txBody>
                  <a:tcPr/>
                </a:tc>
                <a:tc>
                  <a:txBody>
                    <a:bodyPr/>
                    <a:lstStyle/>
                    <a:p>
                      <a:pPr algn="ctr"/>
                      <a:endParaRPr lang="en-US" sz="1300" b="1" dirty="0"/>
                    </a:p>
                  </a:txBody>
                  <a:tcPr/>
                </a:tc>
                <a:tc>
                  <a:txBody>
                    <a:bodyPr/>
                    <a:lstStyle/>
                    <a:p>
                      <a:pPr algn="ctr"/>
                      <a:endParaRPr lang="en-US" sz="1300" b="1" dirty="0"/>
                    </a:p>
                  </a:txBody>
                  <a:tcPr/>
                </a:tc>
                <a:extLst>
                  <a:ext uri="{0D108BD9-81ED-4DB2-BD59-A6C34878D82A}">
                    <a16:rowId xmlns:a16="http://schemas.microsoft.com/office/drawing/2014/main" val="2518617506"/>
                  </a:ext>
                </a:extLst>
              </a:tr>
              <a:tr h="230521">
                <a:tc>
                  <a:txBody>
                    <a:bodyPr/>
                    <a:lstStyle/>
                    <a:p>
                      <a:pPr algn="ctr"/>
                      <a:endParaRPr lang="en-US" sz="1300" b="1" dirty="0"/>
                    </a:p>
                  </a:txBody>
                  <a:tcPr/>
                </a:tc>
                <a:tc>
                  <a:txBody>
                    <a:bodyPr/>
                    <a:lstStyle/>
                    <a:p>
                      <a:pPr algn="ctr"/>
                      <a:endParaRPr lang="en-US" sz="1300" b="1"/>
                    </a:p>
                  </a:txBody>
                  <a:tcPr/>
                </a:tc>
                <a:tc>
                  <a:txBody>
                    <a:bodyPr/>
                    <a:lstStyle/>
                    <a:p>
                      <a:pPr algn="ctr"/>
                      <a:endParaRPr lang="en-US" sz="1300" b="1" dirty="0"/>
                    </a:p>
                  </a:txBody>
                  <a:tcPr/>
                </a:tc>
                <a:tc>
                  <a:txBody>
                    <a:bodyPr/>
                    <a:lstStyle/>
                    <a:p>
                      <a:pPr algn="ctr"/>
                      <a:endParaRPr lang="en-US" sz="1300" b="1" dirty="0"/>
                    </a:p>
                  </a:txBody>
                  <a:tcPr/>
                </a:tc>
                <a:extLst>
                  <a:ext uri="{0D108BD9-81ED-4DB2-BD59-A6C34878D82A}">
                    <a16:rowId xmlns:a16="http://schemas.microsoft.com/office/drawing/2014/main" val="2992587582"/>
                  </a:ext>
                </a:extLst>
              </a:tr>
            </a:tbl>
          </a:graphicData>
        </a:graphic>
      </p:graphicFrame>
      <p:pic>
        <p:nvPicPr>
          <p:cNvPr id="3" name="Picture 2"/>
          <p:cNvPicPr>
            <a:picLocks noChangeAspect="1"/>
          </p:cNvPicPr>
          <p:nvPr/>
        </p:nvPicPr>
        <p:blipFill>
          <a:blip r:embed="rId4"/>
          <a:stretch>
            <a:fillRect/>
          </a:stretch>
        </p:blipFill>
        <p:spPr>
          <a:xfrm>
            <a:off x="76200" y="1332895"/>
            <a:ext cx="8700668" cy="3543905"/>
          </a:xfrm>
          <a:prstGeom prst="rect">
            <a:avLst/>
          </a:prstGeom>
        </p:spPr>
      </p:pic>
      <p:pic>
        <p:nvPicPr>
          <p:cNvPr id="5" name="Picture 4"/>
          <p:cNvPicPr>
            <a:picLocks noChangeAspect="1"/>
          </p:cNvPicPr>
          <p:nvPr/>
        </p:nvPicPr>
        <p:blipFill>
          <a:blip r:embed="rId5"/>
          <a:stretch>
            <a:fillRect/>
          </a:stretch>
        </p:blipFill>
        <p:spPr>
          <a:xfrm>
            <a:off x="76201" y="1332895"/>
            <a:ext cx="8700668" cy="3585138"/>
          </a:xfrm>
          <a:prstGeom prst="rect">
            <a:avLst/>
          </a:prstGeom>
        </p:spPr>
      </p:pic>
      <p:grpSp>
        <p:nvGrpSpPr>
          <p:cNvPr id="13" name="Group 12"/>
          <p:cNvGrpSpPr/>
          <p:nvPr/>
        </p:nvGrpSpPr>
        <p:grpSpPr>
          <a:xfrm>
            <a:off x="7778219" y="5029200"/>
            <a:ext cx="1060981" cy="824446"/>
            <a:chOff x="224640" y="1952720"/>
            <a:chExt cx="1060981" cy="824446"/>
          </a:xfrm>
        </p:grpSpPr>
        <p:sp>
          <p:nvSpPr>
            <p:cNvPr id="14" name="Freeform 13"/>
            <p:cNvSpPr/>
            <p:nvPr/>
          </p:nvSpPr>
          <p:spPr>
            <a:xfrm>
              <a:off x="224640" y="1952720"/>
              <a:ext cx="1004468" cy="381000"/>
            </a:xfrm>
            <a:custGeom>
              <a:avLst/>
              <a:gdLst/>
              <a:ahLst/>
              <a:cxnLst/>
              <a:rect l="l" t="t" r="r" b="b"/>
              <a:pathLst>
                <a:path w="1004468" h="381000">
                  <a:moveTo>
                    <a:pt x="477654" y="211165"/>
                  </a:moveTo>
                  <a:lnTo>
                    <a:pt x="585703" y="211165"/>
                  </a:lnTo>
                  <a:lnTo>
                    <a:pt x="585703" y="229917"/>
                  </a:lnTo>
                  <a:lnTo>
                    <a:pt x="477654" y="229917"/>
                  </a:lnTo>
                  <a:close/>
                  <a:moveTo>
                    <a:pt x="477654" y="161494"/>
                  </a:moveTo>
                  <a:lnTo>
                    <a:pt x="585703" y="161494"/>
                  </a:lnTo>
                  <a:lnTo>
                    <a:pt x="585703" y="180246"/>
                  </a:lnTo>
                  <a:lnTo>
                    <a:pt x="477654" y="180246"/>
                  </a:lnTo>
                  <a:close/>
                  <a:moveTo>
                    <a:pt x="861110" y="157922"/>
                  </a:moveTo>
                  <a:lnTo>
                    <a:pt x="881201" y="157922"/>
                  </a:lnTo>
                  <a:lnTo>
                    <a:pt x="881201" y="276463"/>
                  </a:lnTo>
                  <a:lnTo>
                    <a:pt x="861110" y="276463"/>
                  </a:lnTo>
                  <a:close/>
                  <a:moveTo>
                    <a:pt x="952155" y="155243"/>
                  </a:moveTo>
                  <a:cubicBezTo>
                    <a:pt x="958927" y="155243"/>
                    <a:pt x="965810" y="157401"/>
                    <a:pt x="972805" y="161717"/>
                  </a:cubicBezTo>
                  <a:lnTo>
                    <a:pt x="965885" y="180357"/>
                  </a:lnTo>
                  <a:cubicBezTo>
                    <a:pt x="960973" y="177455"/>
                    <a:pt x="956062" y="176004"/>
                    <a:pt x="951151" y="176004"/>
                  </a:cubicBezTo>
                  <a:cubicBezTo>
                    <a:pt x="946760" y="176004"/>
                    <a:pt x="942816" y="177325"/>
                    <a:pt x="939319" y="179967"/>
                  </a:cubicBezTo>
                  <a:cubicBezTo>
                    <a:pt x="935821" y="182608"/>
                    <a:pt x="933328" y="186273"/>
                    <a:pt x="931840" y="190961"/>
                  </a:cubicBezTo>
                  <a:cubicBezTo>
                    <a:pt x="929608" y="198105"/>
                    <a:pt x="928491" y="205919"/>
                    <a:pt x="928491" y="214402"/>
                  </a:cubicBezTo>
                  <a:lnTo>
                    <a:pt x="928491" y="276463"/>
                  </a:lnTo>
                  <a:lnTo>
                    <a:pt x="908400" y="276463"/>
                  </a:lnTo>
                  <a:lnTo>
                    <a:pt x="908400" y="157922"/>
                  </a:lnTo>
                  <a:lnTo>
                    <a:pt x="926482" y="157922"/>
                  </a:lnTo>
                  <a:lnTo>
                    <a:pt x="926482" y="175893"/>
                  </a:lnTo>
                  <a:cubicBezTo>
                    <a:pt x="931096" y="167484"/>
                    <a:pt x="935356" y="161940"/>
                    <a:pt x="939263" y="159261"/>
                  </a:cubicBezTo>
                  <a:cubicBezTo>
                    <a:pt x="943170" y="156582"/>
                    <a:pt x="947467" y="155243"/>
                    <a:pt x="952155" y="155243"/>
                  </a:cubicBezTo>
                  <a:close/>
                  <a:moveTo>
                    <a:pt x="984376" y="112827"/>
                  </a:moveTo>
                  <a:lnTo>
                    <a:pt x="1004468" y="112827"/>
                  </a:lnTo>
                  <a:lnTo>
                    <a:pt x="1004468" y="276463"/>
                  </a:lnTo>
                  <a:lnTo>
                    <a:pt x="984376" y="276463"/>
                  </a:lnTo>
                  <a:close/>
                  <a:moveTo>
                    <a:pt x="861110" y="112827"/>
                  </a:moveTo>
                  <a:lnTo>
                    <a:pt x="881201" y="112827"/>
                  </a:lnTo>
                  <a:lnTo>
                    <a:pt x="881201" y="135932"/>
                  </a:lnTo>
                  <a:lnTo>
                    <a:pt x="861110" y="135932"/>
                  </a:lnTo>
                  <a:close/>
                  <a:moveTo>
                    <a:pt x="759051" y="110036"/>
                  </a:moveTo>
                  <a:cubicBezTo>
                    <a:pt x="770882" y="110036"/>
                    <a:pt x="781579" y="111952"/>
                    <a:pt x="791142" y="115785"/>
                  </a:cubicBezTo>
                  <a:cubicBezTo>
                    <a:pt x="800704" y="119617"/>
                    <a:pt x="808201" y="124956"/>
                    <a:pt x="813633" y="131802"/>
                  </a:cubicBezTo>
                  <a:cubicBezTo>
                    <a:pt x="819066" y="138648"/>
                    <a:pt x="823196" y="147578"/>
                    <a:pt x="826023" y="158591"/>
                  </a:cubicBezTo>
                  <a:lnTo>
                    <a:pt x="806490" y="163949"/>
                  </a:lnTo>
                  <a:cubicBezTo>
                    <a:pt x="804034" y="155615"/>
                    <a:pt x="800983" y="149066"/>
                    <a:pt x="797337" y="144304"/>
                  </a:cubicBezTo>
                  <a:cubicBezTo>
                    <a:pt x="793690" y="139541"/>
                    <a:pt x="788481" y="135728"/>
                    <a:pt x="781710" y="132863"/>
                  </a:cubicBezTo>
                  <a:cubicBezTo>
                    <a:pt x="774938" y="129998"/>
                    <a:pt x="767422" y="128565"/>
                    <a:pt x="759162" y="128565"/>
                  </a:cubicBezTo>
                  <a:cubicBezTo>
                    <a:pt x="749265" y="128565"/>
                    <a:pt x="740708" y="130072"/>
                    <a:pt x="733489" y="133086"/>
                  </a:cubicBezTo>
                  <a:cubicBezTo>
                    <a:pt x="726271" y="136100"/>
                    <a:pt x="720448" y="140062"/>
                    <a:pt x="716021" y="144974"/>
                  </a:cubicBezTo>
                  <a:cubicBezTo>
                    <a:pt x="711593" y="149885"/>
                    <a:pt x="708151" y="155280"/>
                    <a:pt x="705696" y="161159"/>
                  </a:cubicBezTo>
                  <a:cubicBezTo>
                    <a:pt x="701529" y="171279"/>
                    <a:pt x="699445" y="182255"/>
                    <a:pt x="699445" y="194087"/>
                  </a:cubicBezTo>
                  <a:cubicBezTo>
                    <a:pt x="699445" y="208672"/>
                    <a:pt x="701956" y="220876"/>
                    <a:pt x="706979" y="230699"/>
                  </a:cubicBezTo>
                  <a:cubicBezTo>
                    <a:pt x="712002" y="240521"/>
                    <a:pt x="719314" y="247814"/>
                    <a:pt x="728913" y="252576"/>
                  </a:cubicBezTo>
                  <a:cubicBezTo>
                    <a:pt x="738512" y="257339"/>
                    <a:pt x="748707" y="259720"/>
                    <a:pt x="759497" y="259720"/>
                  </a:cubicBezTo>
                  <a:cubicBezTo>
                    <a:pt x="768873" y="259720"/>
                    <a:pt x="778026" y="257916"/>
                    <a:pt x="786956" y="254306"/>
                  </a:cubicBezTo>
                  <a:cubicBezTo>
                    <a:pt x="795886" y="250697"/>
                    <a:pt x="802657" y="246846"/>
                    <a:pt x="807271" y="242754"/>
                  </a:cubicBezTo>
                  <a:lnTo>
                    <a:pt x="807271" y="212281"/>
                  </a:lnTo>
                  <a:lnTo>
                    <a:pt x="759162" y="212281"/>
                  </a:lnTo>
                  <a:lnTo>
                    <a:pt x="759162" y="193082"/>
                  </a:lnTo>
                  <a:lnTo>
                    <a:pt x="828479" y="192971"/>
                  </a:lnTo>
                  <a:lnTo>
                    <a:pt x="828479" y="253693"/>
                  </a:lnTo>
                  <a:cubicBezTo>
                    <a:pt x="817838" y="262176"/>
                    <a:pt x="806862" y="268557"/>
                    <a:pt x="795551" y="272836"/>
                  </a:cubicBezTo>
                  <a:cubicBezTo>
                    <a:pt x="784240" y="277114"/>
                    <a:pt x="772631" y="279254"/>
                    <a:pt x="760725" y="279254"/>
                  </a:cubicBezTo>
                  <a:cubicBezTo>
                    <a:pt x="744651" y="279254"/>
                    <a:pt x="730048" y="275812"/>
                    <a:pt x="716914" y="268929"/>
                  </a:cubicBezTo>
                  <a:cubicBezTo>
                    <a:pt x="703780" y="262046"/>
                    <a:pt x="693864" y="252093"/>
                    <a:pt x="687167" y="239070"/>
                  </a:cubicBezTo>
                  <a:cubicBezTo>
                    <a:pt x="680469" y="226048"/>
                    <a:pt x="677121" y="211500"/>
                    <a:pt x="677121" y="195426"/>
                  </a:cubicBezTo>
                  <a:cubicBezTo>
                    <a:pt x="677121" y="179502"/>
                    <a:pt x="680451" y="164638"/>
                    <a:pt x="687111" y="150834"/>
                  </a:cubicBezTo>
                  <a:cubicBezTo>
                    <a:pt x="693771" y="137030"/>
                    <a:pt x="703352" y="126779"/>
                    <a:pt x="715853" y="120082"/>
                  </a:cubicBezTo>
                  <a:cubicBezTo>
                    <a:pt x="728355" y="113385"/>
                    <a:pt x="742754" y="110036"/>
                    <a:pt x="759051" y="110036"/>
                  </a:cubicBezTo>
                  <a:close/>
                  <a:moveTo>
                    <a:pt x="190500" y="0"/>
                  </a:moveTo>
                  <a:cubicBezTo>
                    <a:pt x="295710" y="0"/>
                    <a:pt x="381000" y="85290"/>
                    <a:pt x="381000" y="190500"/>
                  </a:cubicBezTo>
                  <a:cubicBezTo>
                    <a:pt x="381000" y="295710"/>
                    <a:pt x="295710" y="381000"/>
                    <a:pt x="190500" y="381000"/>
                  </a:cubicBezTo>
                  <a:cubicBezTo>
                    <a:pt x="85290" y="381000"/>
                    <a:pt x="0" y="295710"/>
                    <a:pt x="0" y="190500"/>
                  </a:cubicBezTo>
                  <a:cubicBezTo>
                    <a:pt x="0" y="85290"/>
                    <a:pt x="85290" y="0"/>
                    <a:pt x="190500" y="0"/>
                  </a:cubicBezTo>
                  <a:close/>
                </a:path>
              </a:pathLst>
            </a:custGeom>
            <a:solidFill>
              <a:srgbClr val="FFC0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224640" y="2385068"/>
              <a:ext cx="1060981" cy="392098"/>
            </a:xfrm>
            <a:custGeom>
              <a:avLst/>
              <a:gdLst/>
              <a:ahLst/>
              <a:cxnLst/>
              <a:rect l="l" t="t" r="r" b="b"/>
              <a:pathLst>
                <a:path w="1060981" h="392098">
                  <a:moveTo>
                    <a:pt x="485165" y="191754"/>
                  </a:moveTo>
                  <a:lnTo>
                    <a:pt x="593214" y="191754"/>
                  </a:lnTo>
                  <a:lnTo>
                    <a:pt x="593214" y="210506"/>
                  </a:lnTo>
                  <a:lnTo>
                    <a:pt x="485165" y="210506"/>
                  </a:lnTo>
                  <a:close/>
                  <a:moveTo>
                    <a:pt x="710863" y="181485"/>
                  </a:moveTo>
                  <a:lnTo>
                    <a:pt x="710863" y="237742"/>
                  </a:lnTo>
                  <a:lnTo>
                    <a:pt x="751604" y="237742"/>
                  </a:lnTo>
                  <a:cubicBezTo>
                    <a:pt x="758599" y="237742"/>
                    <a:pt x="763511" y="237481"/>
                    <a:pt x="766338" y="236960"/>
                  </a:cubicBezTo>
                  <a:cubicBezTo>
                    <a:pt x="771324" y="236067"/>
                    <a:pt x="775491" y="234579"/>
                    <a:pt x="778840" y="232496"/>
                  </a:cubicBezTo>
                  <a:cubicBezTo>
                    <a:pt x="782189" y="230412"/>
                    <a:pt x="784942" y="227380"/>
                    <a:pt x="787100" y="223398"/>
                  </a:cubicBezTo>
                  <a:cubicBezTo>
                    <a:pt x="789258" y="219417"/>
                    <a:pt x="790337" y="214822"/>
                    <a:pt x="790337" y="209613"/>
                  </a:cubicBezTo>
                  <a:cubicBezTo>
                    <a:pt x="790337" y="203511"/>
                    <a:pt x="788774" y="198209"/>
                    <a:pt x="785649" y="193707"/>
                  </a:cubicBezTo>
                  <a:cubicBezTo>
                    <a:pt x="782523" y="189205"/>
                    <a:pt x="778189" y="186043"/>
                    <a:pt x="772645" y="184219"/>
                  </a:cubicBezTo>
                  <a:cubicBezTo>
                    <a:pt x="767101" y="182396"/>
                    <a:pt x="759120" y="181485"/>
                    <a:pt x="748702" y="181485"/>
                  </a:cubicBezTo>
                  <a:close/>
                  <a:moveTo>
                    <a:pt x="888043" y="152463"/>
                  </a:moveTo>
                  <a:cubicBezTo>
                    <a:pt x="877997" y="152463"/>
                    <a:pt x="869662" y="156221"/>
                    <a:pt x="863039" y="163737"/>
                  </a:cubicBezTo>
                  <a:cubicBezTo>
                    <a:pt x="856417" y="171253"/>
                    <a:pt x="853105" y="182601"/>
                    <a:pt x="853105" y="197781"/>
                  </a:cubicBezTo>
                  <a:cubicBezTo>
                    <a:pt x="853105" y="212962"/>
                    <a:pt x="856417" y="224329"/>
                    <a:pt x="863039" y="231882"/>
                  </a:cubicBezTo>
                  <a:cubicBezTo>
                    <a:pt x="869662" y="239435"/>
                    <a:pt x="877997" y="243211"/>
                    <a:pt x="888043" y="243211"/>
                  </a:cubicBezTo>
                  <a:cubicBezTo>
                    <a:pt x="898014" y="243211"/>
                    <a:pt x="906311" y="239416"/>
                    <a:pt x="912934" y="231826"/>
                  </a:cubicBezTo>
                  <a:cubicBezTo>
                    <a:pt x="919557" y="224236"/>
                    <a:pt x="922868" y="212664"/>
                    <a:pt x="922868" y="197112"/>
                  </a:cubicBezTo>
                  <a:cubicBezTo>
                    <a:pt x="922868" y="182452"/>
                    <a:pt x="919538" y="171346"/>
                    <a:pt x="912878" y="163793"/>
                  </a:cubicBezTo>
                  <a:cubicBezTo>
                    <a:pt x="906218" y="156240"/>
                    <a:pt x="897940" y="152463"/>
                    <a:pt x="888043" y="152463"/>
                  </a:cubicBezTo>
                  <a:close/>
                  <a:moveTo>
                    <a:pt x="485165" y="142083"/>
                  </a:moveTo>
                  <a:lnTo>
                    <a:pt x="593214" y="142083"/>
                  </a:lnTo>
                  <a:lnTo>
                    <a:pt x="593214" y="160835"/>
                  </a:lnTo>
                  <a:lnTo>
                    <a:pt x="485165" y="160835"/>
                  </a:lnTo>
                  <a:close/>
                  <a:moveTo>
                    <a:pt x="952374" y="138511"/>
                  </a:moveTo>
                  <a:lnTo>
                    <a:pt x="974028" y="138511"/>
                  </a:lnTo>
                  <a:lnTo>
                    <a:pt x="998696" y="207158"/>
                  </a:lnTo>
                  <a:cubicBezTo>
                    <a:pt x="1001896" y="215864"/>
                    <a:pt x="1004761" y="225017"/>
                    <a:pt x="1007291" y="234616"/>
                  </a:cubicBezTo>
                  <a:cubicBezTo>
                    <a:pt x="1009598" y="225389"/>
                    <a:pt x="1012351" y="216385"/>
                    <a:pt x="1015551" y="207604"/>
                  </a:cubicBezTo>
                  <a:lnTo>
                    <a:pt x="1040889" y="138511"/>
                  </a:lnTo>
                  <a:lnTo>
                    <a:pt x="1060981" y="138511"/>
                  </a:lnTo>
                  <a:lnTo>
                    <a:pt x="1015886" y="259061"/>
                  </a:lnTo>
                  <a:cubicBezTo>
                    <a:pt x="1011049" y="272084"/>
                    <a:pt x="1007291" y="281051"/>
                    <a:pt x="1004612" y="285962"/>
                  </a:cubicBezTo>
                  <a:cubicBezTo>
                    <a:pt x="1001040" y="292585"/>
                    <a:pt x="996948" y="297440"/>
                    <a:pt x="992334" y="300529"/>
                  </a:cubicBezTo>
                  <a:cubicBezTo>
                    <a:pt x="987720" y="303617"/>
                    <a:pt x="982214" y="305161"/>
                    <a:pt x="975814" y="305161"/>
                  </a:cubicBezTo>
                  <a:cubicBezTo>
                    <a:pt x="971944" y="305161"/>
                    <a:pt x="967628" y="304342"/>
                    <a:pt x="962866" y="302705"/>
                  </a:cubicBezTo>
                  <a:lnTo>
                    <a:pt x="960634" y="283841"/>
                  </a:lnTo>
                  <a:cubicBezTo>
                    <a:pt x="965024" y="285032"/>
                    <a:pt x="968856" y="285627"/>
                    <a:pt x="972131" y="285627"/>
                  </a:cubicBezTo>
                  <a:cubicBezTo>
                    <a:pt x="976595" y="285627"/>
                    <a:pt x="980167" y="284883"/>
                    <a:pt x="982846" y="283395"/>
                  </a:cubicBezTo>
                  <a:cubicBezTo>
                    <a:pt x="985525" y="281907"/>
                    <a:pt x="987720" y="279823"/>
                    <a:pt x="989432" y="277144"/>
                  </a:cubicBezTo>
                  <a:cubicBezTo>
                    <a:pt x="990697" y="275135"/>
                    <a:pt x="992743" y="270149"/>
                    <a:pt x="995571" y="262187"/>
                  </a:cubicBezTo>
                  <a:cubicBezTo>
                    <a:pt x="995943" y="261071"/>
                    <a:pt x="996538" y="259433"/>
                    <a:pt x="997357" y="257275"/>
                  </a:cubicBezTo>
                  <a:close/>
                  <a:moveTo>
                    <a:pt x="888043" y="135832"/>
                  </a:moveTo>
                  <a:cubicBezTo>
                    <a:pt x="904339" y="135832"/>
                    <a:pt x="917659" y="141171"/>
                    <a:pt x="928003" y="151849"/>
                  </a:cubicBezTo>
                  <a:cubicBezTo>
                    <a:pt x="938347" y="162528"/>
                    <a:pt x="943518" y="177280"/>
                    <a:pt x="943518" y="196107"/>
                  </a:cubicBezTo>
                  <a:cubicBezTo>
                    <a:pt x="943518" y="211362"/>
                    <a:pt x="941230" y="223361"/>
                    <a:pt x="936654" y="232105"/>
                  </a:cubicBezTo>
                  <a:cubicBezTo>
                    <a:pt x="932077" y="240849"/>
                    <a:pt x="925417" y="247639"/>
                    <a:pt x="916673" y="252476"/>
                  </a:cubicBezTo>
                  <a:cubicBezTo>
                    <a:pt x="907930" y="257313"/>
                    <a:pt x="898386" y="259731"/>
                    <a:pt x="888043" y="259731"/>
                  </a:cubicBezTo>
                  <a:cubicBezTo>
                    <a:pt x="871448" y="259731"/>
                    <a:pt x="858035" y="254411"/>
                    <a:pt x="847803" y="243769"/>
                  </a:cubicBezTo>
                  <a:cubicBezTo>
                    <a:pt x="837571" y="233128"/>
                    <a:pt x="832455" y="217799"/>
                    <a:pt x="832455" y="197781"/>
                  </a:cubicBezTo>
                  <a:cubicBezTo>
                    <a:pt x="832455" y="175829"/>
                    <a:pt x="838557" y="159570"/>
                    <a:pt x="850761" y="149003"/>
                  </a:cubicBezTo>
                  <a:cubicBezTo>
                    <a:pt x="860956" y="140222"/>
                    <a:pt x="873383" y="135832"/>
                    <a:pt x="888043" y="135832"/>
                  </a:cubicBezTo>
                  <a:close/>
                  <a:moveTo>
                    <a:pt x="710863" y="112726"/>
                  </a:moveTo>
                  <a:lnTo>
                    <a:pt x="710863" y="162174"/>
                  </a:lnTo>
                  <a:lnTo>
                    <a:pt x="746247" y="162174"/>
                  </a:lnTo>
                  <a:cubicBezTo>
                    <a:pt x="755846" y="162174"/>
                    <a:pt x="762729" y="161542"/>
                    <a:pt x="766896" y="160277"/>
                  </a:cubicBezTo>
                  <a:cubicBezTo>
                    <a:pt x="772403" y="158640"/>
                    <a:pt x="776552" y="155924"/>
                    <a:pt x="779342" y="152128"/>
                  </a:cubicBezTo>
                  <a:cubicBezTo>
                    <a:pt x="782133" y="148333"/>
                    <a:pt x="783528" y="143571"/>
                    <a:pt x="783528" y="137841"/>
                  </a:cubicBezTo>
                  <a:cubicBezTo>
                    <a:pt x="783528" y="132409"/>
                    <a:pt x="782226" y="127628"/>
                    <a:pt x="779621" y="123498"/>
                  </a:cubicBezTo>
                  <a:cubicBezTo>
                    <a:pt x="777017" y="119368"/>
                    <a:pt x="773296" y="116540"/>
                    <a:pt x="768459" y="115014"/>
                  </a:cubicBezTo>
                  <a:cubicBezTo>
                    <a:pt x="763622" y="113489"/>
                    <a:pt x="755325" y="112726"/>
                    <a:pt x="743568" y="112726"/>
                  </a:cubicBezTo>
                  <a:close/>
                  <a:moveTo>
                    <a:pt x="689208" y="93416"/>
                  </a:moveTo>
                  <a:lnTo>
                    <a:pt x="750600" y="93416"/>
                  </a:lnTo>
                  <a:cubicBezTo>
                    <a:pt x="763101" y="93416"/>
                    <a:pt x="773129" y="95071"/>
                    <a:pt x="780682" y="98383"/>
                  </a:cubicBezTo>
                  <a:cubicBezTo>
                    <a:pt x="788235" y="101694"/>
                    <a:pt x="794151" y="106792"/>
                    <a:pt x="798429" y="113675"/>
                  </a:cubicBezTo>
                  <a:cubicBezTo>
                    <a:pt x="802708" y="120558"/>
                    <a:pt x="804848" y="127758"/>
                    <a:pt x="804848" y="135274"/>
                  </a:cubicBezTo>
                  <a:cubicBezTo>
                    <a:pt x="804848" y="142269"/>
                    <a:pt x="802950" y="148854"/>
                    <a:pt x="799155" y="155031"/>
                  </a:cubicBezTo>
                  <a:cubicBezTo>
                    <a:pt x="795360" y="161207"/>
                    <a:pt x="789630" y="166193"/>
                    <a:pt x="781965" y="169988"/>
                  </a:cubicBezTo>
                  <a:cubicBezTo>
                    <a:pt x="791862" y="172890"/>
                    <a:pt x="799471" y="177838"/>
                    <a:pt x="804792" y="184833"/>
                  </a:cubicBezTo>
                  <a:cubicBezTo>
                    <a:pt x="810112" y="191828"/>
                    <a:pt x="812773" y="200088"/>
                    <a:pt x="812773" y="209613"/>
                  </a:cubicBezTo>
                  <a:cubicBezTo>
                    <a:pt x="812773" y="217278"/>
                    <a:pt x="811154" y="224403"/>
                    <a:pt x="807917" y="230989"/>
                  </a:cubicBezTo>
                  <a:cubicBezTo>
                    <a:pt x="804680" y="237574"/>
                    <a:pt x="800680" y="242653"/>
                    <a:pt x="795918" y="246225"/>
                  </a:cubicBezTo>
                  <a:cubicBezTo>
                    <a:pt x="791155" y="249797"/>
                    <a:pt x="785184" y="252494"/>
                    <a:pt x="778003" y="254318"/>
                  </a:cubicBezTo>
                  <a:cubicBezTo>
                    <a:pt x="770822" y="256141"/>
                    <a:pt x="762022" y="257052"/>
                    <a:pt x="751604" y="257052"/>
                  </a:cubicBezTo>
                  <a:lnTo>
                    <a:pt x="689208" y="257052"/>
                  </a:lnTo>
                  <a:close/>
                  <a:moveTo>
                    <a:pt x="190500" y="0"/>
                  </a:moveTo>
                  <a:cubicBezTo>
                    <a:pt x="295710" y="0"/>
                    <a:pt x="381000" y="87774"/>
                    <a:pt x="381000" y="196049"/>
                  </a:cubicBezTo>
                  <a:cubicBezTo>
                    <a:pt x="381000" y="304324"/>
                    <a:pt x="295710" y="392098"/>
                    <a:pt x="190500" y="392098"/>
                  </a:cubicBezTo>
                  <a:cubicBezTo>
                    <a:pt x="85290" y="392098"/>
                    <a:pt x="0" y="304324"/>
                    <a:pt x="0" y="196049"/>
                  </a:cubicBezTo>
                  <a:cubicBezTo>
                    <a:pt x="0" y="87774"/>
                    <a:pt x="85290" y="0"/>
                    <a:pt x="190500" y="0"/>
                  </a:cubicBezTo>
                  <a:close/>
                </a:path>
              </a:pathLst>
            </a:custGeom>
            <a:solidFill>
              <a:srgbClr val="ADD8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p:cNvSpPr txBox="1"/>
          <p:nvPr/>
        </p:nvSpPr>
        <p:spPr>
          <a:xfrm>
            <a:off x="7937073" y="6212495"/>
            <a:ext cx="863758" cy="369332"/>
          </a:xfrm>
          <a:prstGeom prst="rect">
            <a:avLst/>
          </a:prstGeom>
          <a:noFill/>
        </p:spPr>
        <p:txBody>
          <a:bodyPr wrap="square" rtlCol="0">
            <a:spAutoFit/>
          </a:bodyPr>
          <a:lstStyle/>
          <a:p>
            <a:r>
              <a:rPr lang="en-US" b="1" dirty="0" smtClean="0"/>
              <a:t>N = 61</a:t>
            </a:r>
            <a:endParaRPr lang="en-US" b="1" dirty="0"/>
          </a:p>
        </p:txBody>
      </p:sp>
    </p:spTree>
    <p:extLst>
      <p:ext uri="{BB962C8B-B14F-4D97-AF65-F5344CB8AC3E}">
        <p14:creationId xmlns:p14="http://schemas.microsoft.com/office/powerpoint/2010/main" val="962332746"/>
      </p:ext>
    </p:extLst>
  </p:cSld>
  <p:clrMapOvr>
    <a:masterClrMapping/>
  </p:clrMapOvr>
  <p:transition spd="slow">
    <p:wheel spokes="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377" y="457200"/>
            <a:ext cx="8229600" cy="1066800"/>
          </a:xfrm>
        </p:spPr>
        <p:txBody>
          <a:bodyPr/>
          <a:lstStyle/>
          <a:p>
            <a:r>
              <a:rPr lang="en-US" dirty="0" smtClean="0"/>
              <a:t>The Growing Social Network</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pic>
        <p:nvPicPr>
          <p:cNvPr id="6" name="Content Placeholder 5"/>
          <p:cNvPicPr>
            <a:picLocks noGrp="1" noChangeAspect="1"/>
          </p:cNvPicPr>
          <p:nvPr>
            <p:ph idx="1"/>
          </p:nvPr>
        </p:nvPicPr>
        <p:blipFill>
          <a:blip r:embed="rId3"/>
          <a:stretch>
            <a:fillRect/>
          </a:stretch>
        </p:blipFill>
        <p:spPr>
          <a:xfrm>
            <a:off x="76200" y="1332895"/>
            <a:ext cx="8700668" cy="3585138"/>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1675257433"/>
              </p:ext>
            </p:extLst>
          </p:nvPr>
        </p:nvGraphicFramePr>
        <p:xfrm>
          <a:off x="76198" y="4969381"/>
          <a:ext cx="7597588" cy="1737360"/>
        </p:xfrm>
        <a:graphic>
          <a:graphicData uri="http://schemas.openxmlformats.org/drawingml/2006/table">
            <a:tbl>
              <a:tblPr firstRow="1" bandRow="1">
                <a:tableStyleId>{5C22544A-7EE6-4342-B048-85BDC9FD1C3A}</a:tableStyleId>
              </a:tblPr>
              <a:tblGrid>
                <a:gridCol w="1899397">
                  <a:extLst>
                    <a:ext uri="{9D8B030D-6E8A-4147-A177-3AD203B41FA5}">
                      <a16:colId xmlns:a16="http://schemas.microsoft.com/office/drawing/2014/main" val="1510330829"/>
                    </a:ext>
                  </a:extLst>
                </a:gridCol>
                <a:gridCol w="1899397">
                  <a:extLst>
                    <a:ext uri="{9D8B030D-6E8A-4147-A177-3AD203B41FA5}">
                      <a16:colId xmlns:a16="http://schemas.microsoft.com/office/drawing/2014/main" val="3905787476"/>
                    </a:ext>
                  </a:extLst>
                </a:gridCol>
                <a:gridCol w="1899397">
                  <a:extLst>
                    <a:ext uri="{9D8B030D-6E8A-4147-A177-3AD203B41FA5}">
                      <a16:colId xmlns:a16="http://schemas.microsoft.com/office/drawing/2014/main" val="476773998"/>
                    </a:ext>
                  </a:extLst>
                </a:gridCol>
                <a:gridCol w="1899397">
                  <a:extLst>
                    <a:ext uri="{9D8B030D-6E8A-4147-A177-3AD203B41FA5}">
                      <a16:colId xmlns:a16="http://schemas.microsoft.com/office/drawing/2014/main" val="3966026917"/>
                    </a:ext>
                  </a:extLst>
                </a:gridCol>
              </a:tblGrid>
              <a:tr h="230521">
                <a:tc>
                  <a:txBody>
                    <a:bodyPr/>
                    <a:lstStyle/>
                    <a:p>
                      <a:pPr algn="ctr"/>
                      <a:r>
                        <a:rPr lang="en-US" sz="1300" dirty="0" smtClean="0"/>
                        <a:t>Week</a:t>
                      </a:r>
                      <a:endParaRPr lang="en-US" sz="1300" dirty="0"/>
                    </a:p>
                  </a:txBody>
                  <a:tcPr/>
                </a:tc>
                <a:tc>
                  <a:txBody>
                    <a:bodyPr/>
                    <a:lstStyle/>
                    <a:p>
                      <a:pPr algn="ctr"/>
                      <a:r>
                        <a:rPr lang="en-US" sz="1300" dirty="0" smtClean="0"/>
                        <a:t>Density</a:t>
                      </a:r>
                      <a:endParaRPr lang="en-US" sz="1300" dirty="0"/>
                    </a:p>
                  </a:txBody>
                  <a:tcPr/>
                </a:tc>
                <a:tc>
                  <a:txBody>
                    <a:bodyPr/>
                    <a:lstStyle/>
                    <a:p>
                      <a:pPr algn="ctr"/>
                      <a:r>
                        <a:rPr lang="en-US" sz="1300" dirty="0" smtClean="0"/>
                        <a:t>Centrality</a:t>
                      </a:r>
                      <a:endParaRPr lang="en-US" sz="1300" dirty="0"/>
                    </a:p>
                  </a:txBody>
                  <a:tcPr/>
                </a:tc>
                <a:tc>
                  <a:txBody>
                    <a:bodyPr/>
                    <a:lstStyle/>
                    <a:p>
                      <a:pPr algn="ctr"/>
                      <a:r>
                        <a:rPr lang="en-US" sz="1300" dirty="0" smtClean="0"/>
                        <a:t>Reciprocity</a:t>
                      </a:r>
                      <a:endParaRPr lang="en-US" sz="1300" dirty="0"/>
                    </a:p>
                  </a:txBody>
                  <a:tcPr/>
                </a:tc>
                <a:extLst>
                  <a:ext uri="{0D108BD9-81ED-4DB2-BD59-A6C34878D82A}">
                    <a16:rowId xmlns:a16="http://schemas.microsoft.com/office/drawing/2014/main" val="1068917847"/>
                  </a:ext>
                </a:extLst>
              </a:tr>
              <a:tr h="230521">
                <a:tc>
                  <a:txBody>
                    <a:bodyPr/>
                    <a:lstStyle/>
                    <a:p>
                      <a:pPr algn="ctr"/>
                      <a:r>
                        <a:rPr lang="en-US" sz="1300" b="1" dirty="0" smtClean="0">
                          <a:solidFill>
                            <a:schemeClr val="bg1">
                              <a:lumMod val="65000"/>
                            </a:schemeClr>
                          </a:solidFill>
                        </a:rPr>
                        <a:t>1 (Baseline)</a:t>
                      </a:r>
                      <a:endParaRPr lang="en-US" sz="1300" b="1" dirty="0">
                        <a:solidFill>
                          <a:schemeClr val="bg1">
                            <a:lumMod val="65000"/>
                          </a:schemeClr>
                        </a:solidFill>
                      </a:endParaRPr>
                    </a:p>
                  </a:txBody>
                  <a:tcPr/>
                </a:tc>
                <a:tc>
                  <a:txBody>
                    <a:bodyPr/>
                    <a:lstStyle/>
                    <a:p>
                      <a:pPr algn="ctr"/>
                      <a:r>
                        <a:rPr lang="en-US" sz="1300" b="1" dirty="0" smtClean="0">
                          <a:solidFill>
                            <a:schemeClr val="bg1">
                              <a:lumMod val="65000"/>
                            </a:schemeClr>
                          </a:solidFill>
                        </a:rPr>
                        <a:t>0.02</a:t>
                      </a:r>
                      <a:endParaRPr lang="en-US" sz="1300" b="1" dirty="0">
                        <a:solidFill>
                          <a:schemeClr val="bg1">
                            <a:lumMod val="65000"/>
                          </a:schemeClr>
                        </a:solidFill>
                      </a:endParaRPr>
                    </a:p>
                  </a:txBody>
                  <a:tcPr/>
                </a:tc>
                <a:tc>
                  <a:txBody>
                    <a:bodyPr/>
                    <a:lstStyle/>
                    <a:p>
                      <a:pPr algn="ctr"/>
                      <a:r>
                        <a:rPr lang="en-US" sz="1300" b="1" dirty="0" smtClean="0">
                          <a:solidFill>
                            <a:schemeClr val="bg1">
                              <a:lumMod val="65000"/>
                            </a:schemeClr>
                          </a:solidFill>
                        </a:rPr>
                        <a:t>0.05</a:t>
                      </a:r>
                      <a:endParaRPr lang="en-US" sz="1300" b="1" dirty="0">
                        <a:solidFill>
                          <a:schemeClr val="bg1">
                            <a:lumMod val="65000"/>
                          </a:schemeClr>
                        </a:solidFill>
                      </a:endParaRPr>
                    </a:p>
                  </a:txBody>
                  <a:tcPr/>
                </a:tc>
                <a:tc>
                  <a:txBody>
                    <a:bodyPr/>
                    <a:lstStyle/>
                    <a:p>
                      <a:pPr algn="ctr"/>
                      <a:r>
                        <a:rPr lang="en-US" sz="1300" b="1" dirty="0" smtClean="0">
                          <a:solidFill>
                            <a:schemeClr val="bg1">
                              <a:lumMod val="65000"/>
                            </a:schemeClr>
                          </a:solidFill>
                        </a:rPr>
                        <a:t>0.43</a:t>
                      </a:r>
                      <a:endParaRPr lang="en-US" sz="1300" b="1" dirty="0">
                        <a:solidFill>
                          <a:schemeClr val="bg1">
                            <a:lumMod val="65000"/>
                          </a:schemeClr>
                        </a:solidFill>
                      </a:endParaRPr>
                    </a:p>
                  </a:txBody>
                  <a:tcPr/>
                </a:tc>
                <a:extLst>
                  <a:ext uri="{0D108BD9-81ED-4DB2-BD59-A6C34878D82A}">
                    <a16:rowId xmlns:a16="http://schemas.microsoft.com/office/drawing/2014/main" val="939375265"/>
                  </a:ext>
                </a:extLst>
              </a:tr>
              <a:tr h="230521">
                <a:tc>
                  <a:txBody>
                    <a:bodyPr/>
                    <a:lstStyle/>
                    <a:p>
                      <a:pPr algn="ctr"/>
                      <a:r>
                        <a:rPr lang="en-US" sz="1300" b="1" dirty="0" smtClean="0">
                          <a:solidFill>
                            <a:schemeClr val="bg1">
                              <a:lumMod val="65000"/>
                            </a:schemeClr>
                          </a:solidFill>
                        </a:rPr>
                        <a:t>3</a:t>
                      </a:r>
                      <a:endParaRPr lang="en-US" sz="1300" b="1" dirty="0">
                        <a:solidFill>
                          <a:schemeClr val="bg1">
                            <a:lumMod val="65000"/>
                          </a:schemeClr>
                        </a:solidFill>
                      </a:endParaRPr>
                    </a:p>
                  </a:txBody>
                  <a:tcPr/>
                </a:tc>
                <a:tc>
                  <a:txBody>
                    <a:bodyPr/>
                    <a:lstStyle/>
                    <a:p>
                      <a:pPr algn="ctr"/>
                      <a:r>
                        <a:rPr lang="en-US" sz="1300" b="1" dirty="0" smtClean="0">
                          <a:solidFill>
                            <a:schemeClr val="bg1">
                              <a:lumMod val="65000"/>
                            </a:schemeClr>
                          </a:solidFill>
                        </a:rPr>
                        <a:t>0.11</a:t>
                      </a:r>
                      <a:endParaRPr lang="en-US" sz="1300" b="1" dirty="0">
                        <a:solidFill>
                          <a:schemeClr val="bg1">
                            <a:lumMod val="65000"/>
                          </a:schemeClr>
                        </a:solidFill>
                      </a:endParaRPr>
                    </a:p>
                  </a:txBody>
                  <a:tcPr/>
                </a:tc>
                <a:tc>
                  <a:txBody>
                    <a:bodyPr/>
                    <a:lstStyle/>
                    <a:p>
                      <a:pPr algn="ctr"/>
                      <a:r>
                        <a:rPr lang="en-US" sz="1300" b="1" dirty="0" smtClean="0">
                          <a:solidFill>
                            <a:schemeClr val="bg1">
                              <a:lumMod val="65000"/>
                            </a:schemeClr>
                          </a:solidFill>
                        </a:rPr>
                        <a:t>0.16</a:t>
                      </a:r>
                      <a:endParaRPr lang="en-US" sz="1300" b="1" dirty="0">
                        <a:solidFill>
                          <a:schemeClr val="bg1">
                            <a:lumMod val="65000"/>
                          </a:schemeClr>
                        </a:solidFill>
                      </a:endParaRPr>
                    </a:p>
                  </a:txBody>
                  <a:tcPr/>
                </a:tc>
                <a:tc>
                  <a:txBody>
                    <a:bodyPr/>
                    <a:lstStyle/>
                    <a:p>
                      <a:pPr algn="ctr"/>
                      <a:r>
                        <a:rPr lang="en-US" sz="1300" b="1" dirty="0" smtClean="0">
                          <a:solidFill>
                            <a:schemeClr val="bg1">
                              <a:lumMod val="65000"/>
                            </a:schemeClr>
                          </a:solidFill>
                        </a:rPr>
                        <a:t>0.44</a:t>
                      </a:r>
                      <a:endParaRPr lang="en-US" sz="1300" b="1" dirty="0">
                        <a:solidFill>
                          <a:schemeClr val="bg1">
                            <a:lumMod val="65000"/>
                          </a:schemeClr>
                        </a:solidFill>
                      </a:endParaRPr>
                    </a:p>
                  </a:txBody>
                  <a:tcPr/>
                </a:tc>
                <a:extLst>
                  <a:ext uri="{0D108BD9-81ED-4DB2-BD59-A6C34878D82A}">
                    <a16:rowId xmlns:a16="http://schemas.microsoft.com/office/drawing/2014/main" val="317300778"/>
                  </a:ext>
                </a:extLst>
              </a:tr>
              <a:tr h="230521">
                <a:tc>
                  <a:txBody>
                    <a:bodyPr/>
                    <a:lstStyle/>
                    <a:p>
                      <a:pPr algn="ctr"/>
                      <a:r>
                        <a:rPr lang="en-US" sz="1300" b="1" dirty="0" smtClean="0">
                          <a:solidFill>
                            <a:schemeClr val="bg1">
                              <a:lumMod val="65000"/>
                            </a:schemeClr>
                          </a:solidFill>
                        </a:rPr>
                        <a:t>6</a:t>
                      </a:r>
                      <a:endParaRPr lang="en-US" sz="1300" b="1" dirty="0">
                        <a:solidFill>
                          <a:schemeClr val="bg1">
                            <a:lumMod val="65000"/>
                          </a:schemeClr>
                        </a:solidFill>
                      </a:endParaRPr>
                    </a:p>
                  </a:txBody>
                  <a:tcPr/>
                </a:tc>
                <a:tc>
                  <a:txBody>
                    <a:bodyPr/>
                    <a:lstStyle/>
                    <a:p>
                      <a:pPr algn="ctr"/>
                      <a:r>
                        <a:rPr lang="en-US" sz="1300" b="1" dirty="0" smtClean="0">
                          <a:solidFill>
                            <a:schemeClr val="bg1">
                              <a:lumMod val="65000"/>
                            </a:schemeClr>
                          </a:solidFill>
                        </a:rPr>
                        <a:t>0.18</a:t>
                      </a:r>
                      <a:endParaRPr lang="en-US" sz="1300" b="1" dirty="0">
                        <a:solidFill>
                          <a:schemeClr val="bg1">
                            <a:lumMod val="65000"/>
                          </a:schemeClr>
                        </a:solidFill>
                      </a:endParaRPr>
                    </a:p>
                  </a:txBody>
                  <a:tcPr/>
                </a:tc>
                <a:tc>
                  <a:txBody>
                    <a:bodyPr/>
                    <a:lstStyle/>
                    <a:p>
                      <a:pPr algn="ctr"/>
                      <a:r>
                        <a:rPr lang="en-US" sz="1300" b="1" dirty="0" smtClean="0">
                          <a:solidFill>
                            <a:schemeClr val="bg1">
                              <a:lumMod val="65000"/>
                            </a:schemeClr>
                          </a:solidFill>
                        </a:rPr>
                        <a:t>0.17</a:t>
                      </a:r>
                      <a:endParaRPr lang="en-US" sz="1300" b="1" dirty="0">
                        <a:solidFill>
                          <a:schemeClr val="bg1">
                            <a:lumMod val="65000"/>
                          </a:schemeClr>
                        </a:solidFill>
                      </a:endParaRPr>
                    </a:p>
                  </a:txBody>
                  <a:tcPr/>
                </a:tc>
                <a:tc>
                  <a:txBody>
                    <a:bodyPr/>
                    <a:lstStyle/>
                    <a:p>
                      <a:pPr algn="ctr"/>
                      <a:r>
                        <a:rPr lang="en-US" sz="1300" b="1" dirty="0" smtClean="0">
                          <a:solidFill>
                            <a:schemeClr val="bg1">
                              <a:lumMod val="65000"/>
                            </a:schemeClr>
                          </a:solidFill>
                        </a:rPr>
                        <a:t>0.50</a:t>
                      </a:r>
                      <a:endParaRPr lang="en-US" sz="1300" b="1" dirty="0">
                        <a:solidFill>
                          <a:schemeClr val="bg1">
                            <a:lumMod val="65000"/>
                          </a:schemeClr>
                        </a:solidFill>
                      </a:endParaRPr>
                    </a:p>
                  </a:txBody>
                  <a:tcPr/>
                </a:tc>
                <a:extLst>
                  <a:ext uri="{0D108BD9-81ED-4DB2-BD59-A6C34878D82A}">
                    <a16:rowId xmlns:a16="http://schemas.microsoft.com/office/drawing/2014/main" val="313223463"/>
                  </a:ext>
                </a:extLst>
              </a:tr>
              <a:tr h="230521">
                <a:tc>
                  <a:txBody>
                    <a:bodyPr/>
                    <a:lstStyle/>
                    <a:p>
                      <a:pPr algn="ctr"/>
                      <a:r>
                        <a:rPr lang="en-US" sz="1300" b="1" dirty="0" smtClean="0">
                          <a:solidFill>
                            <a:schemeClr val="tx1"/>
                          </a:solidFill>
                        </a:rPr>
                        <a:t>9</a:t>
                      </a:r>
                      <a:endParaRPr lang="en-US" sz="1300" b="1" dirty="0">
                        <a:solidFill>
                          <a:schemeClr val="tx1"/>
                        </a:solidFill>
                      </a:endParaRPr>
                    </a:p>
                  </a:txBody>
                  <a:tcPr/>
                </a:tc>
                <a:tc>
                  <a:txBody>
                    <a:bodyPr/>
                    <a:lstStyle/>
                    <a:p>
                      <a:pPr algn="ctr"/>
                      <a:r>
                        <a:rPr lang="en-US" sz="1300" b="1" dirty="0" smtClean="0">
                          <a:solidFill>
                            <a:schemeClr val="tx1"/>
                          </a:solidFill>
                        </a:rPr>
                        <a:t>0.23</a:t>
                      </a:r>
                      <a:endParaRPr lang="en-US" sz="1300" b="1" dirty="0">
                        <a:solidFill>
                          <a:schemeClr val="tx1"/>
                        </a:solidFill>
                      </a:endParaRPr>
                    </a:p>
                  </a:txBody>
                  <a:tcPr/>
                </a:tc>
                <a:tc>
                  <a:txBody>
                    <a:bodyPr/>
                    <a:lstStyle/>
                    <a:p>
                      <a:pPr algn="ctr"/>
                      <a:r>
                        <a:rPr lang="en-US" sz="1300" b="1" dirty="0" smtClean="0">
                          <a:solidFill>
                            <a:schemeClr val="tx1"/>
                          </a:solidFill>
                        </a:rPr>
                        <a:t>0.17</a:t>
                      </a:r>
                      <a:endParaRPr lang="en-US" sz="1300" b="1" dirty="0">
                        <a:solidFill>
                          <a:schemeClr val="tx1"/>
                        </a:solidFill>
                      </a:endParaRPr>
                    </a:p>
                  </a:txBody>
                  <a:tcPr/>
                </a:tc>
                <a:tc>
                  <a:txBody>
                    <a:bodyPr/>
                    <a:lstStyle/>
                    <a:p>
                      <a:pPr algn="ctr"/>
                      <a:r>
                        <a:rPr lang="en-US" sz="1300" b="1" dirty="0" smtClean="0">
                          <a:solidFill>
                            <a:schemeClr val="tx1"/>
                          </a:solidFill>
                        </a:rPr>
                        <a:t>0.47</a:t>
                      </a:r>
                      <a:endParaRPr lang="en-US" sz="1300" b="1" dirty="0">
                        <a:solidFill>
                          <a:schemeClr val="tx1"/>
                        </a:solidFill>
                      </a:endParaRPr>
                    </a:p>
                  </a:txBody>
                  <a:tcPr/>
                </a:tc>
                <a:extLst>
                  <a:ext uri="{0D108BD9-81ED-4DB2-BD59-A6C34878D82A}">
                    <a16:rowId xmlns:a16="http://schemas.microsoft.com/office/drawing/2014/main" val="2518617506"/>
                  </a:ext>
                </a:extLst>
              </a:tr>
              <a:tr h="230521">
                <a:tc>
                  <a:txBody>
                    <a:bodyPr/>
                    <a:lstStyle/>
                    <a:p>
                      <a:pPr algn="ctr"/>
                      <a:endParaRPr lang="en-US" sz="1300" b="1" dirty="0"/>
                    </a:p>
                  </a:txBody>
                  <a:tcPr/>
                </a:tc>
                <a:tc>
                  <a:txBody>
                    <a:bodyPr/>
                    <a:lstStyle/>
                    <a:p>
                      <a:pPr algn="ctr"/>
                      <a:endParaRPr lang="en-US" sz="1300" b="1"/>
                    </a:p>
                  </a:txBody>
                  <a:tcPr/>
                </a:tc>
                <a:tc>
                  <a:txBody>
                    <a:bodyPr/>
                    <a:lstStyle/>
                    <a:p>
                      <a:pPr algn="ctr"/>
                      <a:endParaRPr lang="en-US" sz="1300" b="1" dirty="0"/>
                    </a:p>
                  </a:txBody>
                  <a:tcPr/>
                </a:tc>
                <a:tc>
                  <a:txBody>
                    <a:bodyPr/>
                    <a:lstStyle/>
                    <a:p>
                      <a:pPr algn="ctr"/>
                      <a:endParaRPr lang="en-US" sz="1300" b="1" dirty="0"/>
                    </a:p>
                  </a:txBody>
                  <a:tcPr/>
                </a:tc>
                <a:extLst>
                  <a:ext uri="{0D108BD9-81ED-4DB2-BD59-A6C34878D82A}">
                    <a16:rowId xmlns:a16="http://schemas.microsoft.com/office/drawing/2014/main" val="2992587582"/>
                  </a:ext>
                </a:extLst>
              </a:tr>
            </a:tbl>
          </a:graphicData>
        </a:graphic>
      </p:graphicFrame>
      <p:pic>
        <p:nvPicPr>
          <p:cNvPr id="3" name="Picture 2"/>
          <p:cNvPicPr>
            <a:picLocks noChangeAspect="1"/>
          </p:cNvPicPr>
          <p:nvPr/>
        </p:nvPicPr>
        <p:blipFill>
          <a:blip r:embed="rId4"/>
          <a:stretch>
            <a:fillRect/>
          </a:stretch>
        </p:blipFill>
        <p:spPr>
          <a:xfrm>
            <a:off x="76200" y="1332895"/>
            <a:ext cx="8700668" cy="3543905"/>
          </a:xfrm>
          <a:prstGeom prst="rect">
            <a:avLst/>
          </a:prstGeom>
        </p:spPr>
      </p:pic>
      <p:pic>
        <p:nvPicPr>
          <p:cNvPr id="5" name="Picture 4"/>
          <p:cNvPicPr>
            <a:picLocks noChangeAspect="1"/>
          </p:cNvPicPr>
          <p:nvPr/>
        </p:nvPicPr>
        <p:blipFill>
          <a:blip r:embed="rId5"/>
          <a:stretch>
            <a:fillRect/>
          </a:stretch>
        </p:blipFill>
        <p:spPr>
          <a:xfrm>
            <a:off x="76201" y="1332895"/>
            <a:ext cx="8700668" cy="3585138"/>
          </a:xfrm>
          <a:prstGeom prst="rect">
            <a:avLst/>
          </a:prstGeom>
        </p:spPr>
      </p:pic>
      <p:pic>
        <p:nvPicPr>
          <p:cNvPr id="7" name="Picture 6"/>
          <p:cNvPicPr>
            <a:picLocks noChangeAspect="1"/>
          </p:cNvPicPr>
          <p:nvPr/>
        </p:nvPicPr>
        <p:blipFill>
          <a:blip r:embed="rId6"/>
          <a:stretch>
            <a:fillRect/>
          </a:stretch>
        </p:blipFill>
        <p:spPr>
          <a:xfrm>
            <a:off x="76199" y="1332895"/>
            <a:ext cx="8700669" cy="3543905"/>
          </a:xfrm>
          <a:prstGeom prst="rect">
            <a:avLst/>
          </a:prstGeom>
        </p:spPr>
      </p:pic>
      <p:grpSp>
        <p:nvGrpSpPr>
          <p:cNvPr id="14" name="Group 13"/>
          <p:cNvGrpSpPr/>
          <p:nvPr/>
        </p:nvGrpSpPr>
        <p:grpSpPr>
          <a:xfrm>
            <a:off x="7778219" y="5029200"/>
            <a:ext cx="1060981" cy="824446"/>
            <a:chOff x="224640" y="1952720"/>
            <a:chExt cx="1060981" cy="824446"/>
          </a:xfrm>
        </p:grpSpPr>
        <p:sp>
          <p:nvSpPr>
            <p:cNvPr id="15" name="Freeform 14"/>
            <p:cNvSpPr/>
            <p:nvPr/>
          </p:nvSpPr>
          <p:spPr>
            <a:xfrm>
              <a:off x="224640" y="1952720"/>
              <a:ext cx="1004468" cy="381000"/>
            </a:xfrm>
            <a:custGeom>
              <a:avLst/>
              <a:gdLst/>
              <a:ahLst/>
              <a:cxnLst/>
              <a:rect l="l" t="t" r="r" b="b"/>
              <a:pathLst>
                <a:path w="1004468" h="381000">
                  <a:moveTo>
                    <a:pt x="477654" y="211165"/>
                  </a:moveTo>
                  <a:lnTo>
                    <a:pt x="585703" y="211165"/>
                  </a:lnTo>
                  <a:lnTo>
                    <a:pt x="585703" y="229917"/>
                  </a:lnTo>
                  <a:lnTo>
                    <a:pt x="477654" y="229917"/>
                  </a:lnTo>
                  <a:close/>
                  <a:moveTo>
                    <a:pt x="477654" y="161494"/>
                  </a:moveTo>
                  <a:lnTo>
                    <a:pt x="585703" y="161494"/>
                  </a:lnTo>
                  <a:lnTo>
                    <a:pt x="585703" y="180246"/>
                  </a:lnTo>
                  <a:lnTo>
                    <a:pt x="477654" y="180246"/>
                  </a:lnTo>
                  <a:close/>
                  <a:moveTo>
                    <a:pt x="861110" y="157922"/>
                  </a:moveTo>
                  <a:lnTo>
                    <a:pt x="881201" y="157922"/>
                  </a:lnTo>
                  <a:lnTo>
                    <a:pt x="881201" y="276463"/>
                  </a:lnTo>
                  <a:lnTo>
                    <a:pt x="861110" y="276463"/>
                  </a:lnTo>
                  <a:close/>
                  <a:moveTo>
                    <a:pt x="952155" y="155243"/>
                  </a:moveTo>
                  <a:cubicBezTo>
                    <a:pt x="958927" y="155243"/>
                    <a:pt x="965810" y="157401"/>
                    <a:pt x="972805" y="161717"/>
                  </a:cubicBezTo>
                  <a:lnTo>
                    <a:pt x="965885" y="180357"/>
                  </a:lnTo>
                  <a:cubicBezTo>
                    <a:pt x="960973" y="177455"/>
                    <a:pt x="956062" y="176004"/>
                    <a:pt x="951151" y="176004"/>
                  </a:cubicBezTo>
                  <a:cubicBezTo>
                    <a:pt x="946760" y="176004"/>
                    <a:pt x="942816" y="177325"/>
                    <a:pt x="939319" y="179967"/>
                  </a:cubicBezTo>
                  <a:cubicBezTo>
                    <a:pt x="935821" y="182608"/>
                    <a:pt x="933328" y="186273"/>
                    <a:pt x="931840" y="190961"/>
                  </a:cubicBezTo>
                  <a:cubicBezTo>
                    <a:pt x="929608" y="198105"/>
                    <a:pt x="928491" y="205919"/>
                    <a:pt x="928491" y="214402"/>
                  </a:cubicBezTo>
                  <a:lnTo>
                    <a:pt x="928491" y="276463"/>
                  </a:lnTo>
                  <a:lnTo>
                    <a:pt x="908400" y="276463"/>
                  </a:lnTo>
                  <a:lnTo>
                    <a:pt x="908400" y="157922"/>
                  </a:lnTo>
                  <a:lnTo>
                    <a:pt x="926482" y="157922"/>
                  </a:lnTo>
                  <a:lnTo>
                    <a:pt x="926482" y="175893"/>
                  </a:lnTo>
                  <a:cubicBezTo>
                    <a:pt x="931096" y="167484"/>
                    <a:pt x="935356" y="161940"/>
                    <a:pt x="939263" y="159261"/>
                  </a:cubicBezTo>
                  <a:cubicBezTo>
                    <a:pt x="943170" y="156582"/>
                    <a:pt x="947467" y="155243"/>
                    <a:pt x="952155" y="155243"/>
                  </a:cubicBezTo>
                  <a:close/>
                  <a:moveTo>
                    <a:pt x="984376" y="112827"/>
                  </a:moveTo>
                  <a:lnTo>
                    <a:pt x="1004468" y="112827"/>
                  </a:lnTo>
                  <a:lnTo>
                    <a:pt x="1004468" y="276463"/>
                  </a:lnTo>
                  <a:lnTo>
                    <a:pt x="984376" y="276463"/>
                  </a:lnTo>
                  <a:close/>
                  <a:moveTo>
                    <a:pt x="861110" y="112827"/>
                  </a:moveTo>
                  <a:lnTo>
                    <a:pt x="881201" y="112827"/>
                  </a:lnTo>
                  <a:lnTo>
                    <a:pt x="881201" y="135932"/>
                  </a:lnTo>
                  <a:lnTo>
                    <a:pt x="861110" y="135932"/>
                  </a:lnTo>
                  <a:close/>
                  <a:moveTo>
                    <a:pt x="759051" y="110036"/>
                  </a:moveTo>
                  <a:cubicBezTo>
                    <a:pt x="770882" y="110036"/>
                    <a:pt x="781579" y="111952"/>
                    <a:pt x="791142" y="115785"/>
                  </a:cubicBezTo>
                  <a:cubicBezTo>
                    <a:pt x="800704" y="119617"/>
                    <a:pt x="808201" y="124956"/>
                    <a:pt x="813633" y="131802"/>
                  </a:cubicBezTo>
                  <a:cubicBezTo>
                    <a:pt x="819066" y="138648"/>
                    <a:pt x="823196" y="147578"/>
                    <a:pt x="826023" y="158591"/>
                  </a:cubicBezTo>
                  <a:lnTo>
                    <a:pt x="806490" y="163949"/>
                  </a:lnTo>
                  <a:cubicBezTo>
                    <a:pt x="804034" y="155615"/>
                    <a:pt x="800983" y="149066"/>
                    <a:pt x="797337" y="144304"/>
                  </a:cubicBezTo>
                  <a:cubicBezTo>
                    <a:pt x="793690" y="139541"/>
                    <a:pt x="788481" y="135728"/>
                    <a:pt x="781710" y="132863"/>
                  </a:cubicBezTo>
                  <a:cubicBezTo>
                    <a:pt x="774938" y="129998"/>
                    <a:pt x="767422" y="128565"/>
                    <a:pt x="759162" y="128565"/>
                  </a:cubicBezTo>
                  <a:cubicBezTo>
                    <a:pt x="749265" y="128565"/>
                    <a:pt x="740708" y="130072"/>
                    <a:pt x="733489" y="133086"/>
                  </a:cubicBezTo>
                  <a:cubicBezTo>
                    <a:pt x="726271" y="136100"/>
                    <a:pt x="720448" y="140062"/>
                    <a:pt x="716021" y="144974"/>
                  </a:cubicBezTo>
                  <a:cubicBezTo>
                    <a:pt x="711593" y="149885"/>
                    <a:pt x="708151" y="155280"/>
                    <a:pt x="705696" y="161159"/>
                  </a:cubicBezTo>
                  <a:cubicBezTo>
                    <a:pt x="701529" y="171279"/>
                    <a:pt x="699445" y="182255"/>
                    <a:pt x="699445" y="194087"/>
                  </a:cubicBezTo>
                  <a:cubicBezTo>
                    <a:pt x="699445" y="208672"/>
                    <a:pt x="701956" y="220876"/>
                    <a:pt x="706979" y="230699"/>
                  </a:cubicBezTo>
                  <a:cubicBezTo>
                    <a:pt x="712002" y="240521"/>
                    <a:pt x="719314" y="247814"/>
                    <a:pt x="728913" y="252576"/>
                  </a:cubicBezTo>
                  <a:cubicBezTo>
                    <a:pt x="738512" y="257339"/>
                    <a:pt x="748707" y="259720"/>
                    <a:pt x="759497" y="259720"/>
                  </a:cubicBezTo>
                  <a:cubicBezTo>
                    <a:pt x="768873" y="259720"/>
                    <a:pt x="778026" y="257916"/>
                    <a:pt x="786956" y="254306"/>
                  </a:cubicBezTo>
                  <a:cubicBezTo>
                    <a:pt x="795886" y="250697"/>
                    <a:pt x="802657" y="246846"/>
                    <a:pt x="807271" y="242754"/>
                  </a:cubicBezTo>
                  <a:lnTo>
                    <a:pt x="807271" y="212281"/>
                  </a:lnTo>
                  <a:lnTo>
                    <a:pt x="759162" y="212281"/>
                  </a:lnTo>
                  <a:lnTo>
                    <a:pt x="759162" y="193082"/>
                  </a:lnTo>
                  <a:lnTo>
                    <a:pt x="828479" y="192971"/>
                  </a:lnTo>
                  <a:lnTo>
                    <a:pt x="828479" y="253693"/>
                  </a:lnTo>
                  <a:cubicBezTo>
                    <a:pt x="817838" y="262176"/>
                    <a:pt x="806862" y="268557"/>
                    <a:pt x="795551" y="272836"/>
                  </a:cubicBezTo>
                  <a:cubicBezTo>
                    <a:pt x="784240" y="277114"/>
                    <a:pt x="772631" y="279254"/>
                    <a:pt x="760725" y="279254"/>
                  </a:cubicBezTo>
                  <a:cubicBezTo>
                    <a:pt x="744651" y="279254"/>
                    <a:pt x="730048" y="275812"/>
                    <a:pt x="716914" y="268929"/>
                  </a:cubicBezTo>
                  <a:cubicBezTo>
                    <a:pt x="703780" y="262046"/>
                    <a:pt x="693864" y="252093"/>
                    <a:pt x="687167" y="239070"/>
                  </a:cubicBezTo>
                  <a:cubicBezTo>
                    <a:pt x="680469" y="226048"/>
                    <a:pt x="677121" y="211500"/>
                    <a:pt x="677121" y="195426"/>
                  </a:cubicBezTo>
                  <a:cubicBezTo>
                    <a:pt x="677121" y="179502"/>
                    <a:pt x="680451" y="164638"/>
                    <a:pt x="687111" y="150834"/>
                  </a:cubicBezTo>
                  <a:cubicBezTo>
                    <a:pt x="693771" y="137030"/>
                    <a:pt x="703352" y="126779"/>
                    <a:pt x="715853" y="120082"/>
                  </a:cubicBezTo>
                  <a:cubicBezTo>
                    <a:pt x="728355" y="113385"/>
                    <a:pt x="742754" y="110036"/>
                    <a:pt x="759051" y="110036"/>
                  </a:cubicBezTo>
                  <a:close/>
                  <a:moveTo>
                    <a:pt x="190500" y="0"/>
                  </a:moveTo>
                  <a:cubicBezTo>
                    <a:pt x="295710" y="0"/>
                    <a:pt x="381000" y="85290"/>
                    <a:pt x="381000" y="190500"/>
                  </a:cubicBezTo>
                  <a:cubicBezTo>
                    <a:pt x="381000" y="295710"/>
                    <a:pt x="295710" y="381000"/>
                    <a:pt x="190500" y="381000"/>
                  </a:cubicBezTo>
                  <a:cubicBezTo>
                    <a:pt x="85290" y="381000"/>
                    <a:pt x="0" y="295710"/>
                    <a:pt x="0" y="190500"/>
                  </a:cubicBezTo>
                  <a:cubicBezTo>
                    <a:pt x="0" y="85290"/>
                    <a:pt x="85290" y="0"/>
                    <a:pt x="190500" y="0"/>
                  </a:cubicBezTo>
                  <a:close/>
                </a:path>
              </a:pathLst>
            </a:custGeom>
            <a:solidFill>
              <a:srgbClr val="FFC0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224640" y="2385068"/>
              <a:ext cx="1060981" cy="392098"/>
            </a:xfrm>
            <a:custGeom>
              <a:avLst/>
              <a:gdLst/>
              <a:ahLst/>
              <a:cxnLst/>
              <a:rect l="l" t="t" r="r" b="b"/>
              <a:pathLst>
                <a:path w="1060981" h="392098">
                  <a:moveTo>
                    <a:pt x="485165" y="191754"/>
                  </a:moveTo>
                  <a:lnTo>
                    <a:pt x="593214" y="191754"/>
                  </a:lnTo>
                  <a:lnTo>
                    <a:pt x="593214" y="210506"/>
                  </a:lnTo>
                  <a:lnTo>
                    <a:pt x="485165" y="210506"/>
                  </a:lnTo>
                  <a:close/>
                  <a:moveTo>
                    <a:pt x="710863" y="181485"/>
                  </a:moveTo>
                  <a:lnTo>
                    <a:pt x="710863" y="237742"/>
                  </a:lnTo>
                  <a:lnTo>
                    <a:pt x="751604" y="237742"/>
                  </a:lnTo>
                  <a:cubicBezTo>
                    <a:pt x="758599" y="237742"/>
                    <a:pt x="763511" y="237481"/>
                    <a:pt x="766338" y="236960"/>
                  </a:cubicBezTo>
                  <a:cubicBezTo>
                    <a:pt x="771324" y="236067"/>
                    <a:pt x="775491" y="234579"/>
                    <a:pt x="778840" y="232496"/>
                  </a:cubicBezTo>
                  <a:cubicBezTo>
                    <a:pt x="782189" y="230412"/>
                    <a:pt x="784942" y="227380"/>
                    <a:pt x="787100" y="223398"/>
                  </a:cubicBezTo>
                  <a:cubicBezTo>
                    <a:pt x="789258" y="219417"/>
                    <a:pt x="790337" y="214822"/>
                    <a:pt x="790337" y="209613"/>
                  </a:cubicBezTo>
                  <a:cubicBezTo>
                    <a:pt x="790337" y="203511"/>
                    <a:pt x="788774" y="198209"/>
                    <a:pt x="785649" y="193707"/>
                  </a:cubicBezTo>
                  <a:cubicBezTo>
                    <a:pt x="782523" y="189205"/>
                    <a:pt x="778189" y="186043"/>
                    <a:pt x="772645" y="184219"/>
                  </a:cubicBezTo>
                  <a:cubicBezTo>
                    <a:pt x="767101" y="182396"/>
                    <a:pt x="759120" y="181485"/>
                    <a:pt x="748702" y="181485"/>
                  </a:cubicBezTo>
                  <a:close/>
                  <a:moveTo>
                    <a:pt x="888043" y="152463"/>
                  </a:moveTo>
                  <a:cubicBezTo>
                    <a:pt x="877997" y="152463"/>
                    <a:pt x="869662" y="156221"/>
                    <a:pt x="863039" y="163737"/>
                  </a:cubicBezTo>
                  <a:cubicBezTo>
                    <a:pt x="856417" y="171253"/>
                    <a:pt x="853105" y="182601"/>
                    <a:pt x="853105" y="197781"/>
                  </a:cubicBezTo>
                  <a:cubicBezTo>
                    <a:pt x="853105" y="212962"/>
                    <a:pt x="856417" y="224329"/>
                    <a:pt x="863039" y="231882"/>
                  </a:cubicBezTo>
                  <a:cubicBezTo>
                    <a:pt x="869662" y="239435"/>
                    <a:pt x="877997" y="243211"/>
                    <a:pt x="888043" y="243211"/>
                  </a:cubicBezTo>
                  <a:cubicBezTo>
                    <a:pt x="898014" y="243211"/>
                    <a:pt x="906311" y="239416"/>
                    <a:pt x="912934" y="231826"/>
                  </a:cubicBezTo>
                  <a:cubicBezTo>
                    <a:pt x="919557" y="224236"/>
                    <a:pt x="922868" y="212664"/>
                    <a:pt x="922868" y="197112"/>
                  </a:cubicBezTo>
                  <a:cubicBezTo>
                    <a:pt x="922868" y="182452"/>
                    <a:pt x="919538" y="171346"/>
                    <a:pt x="912878" y="163793"/>
                  </a:cubicBezTo>
                  <a:cubicBezTo>
                    <a:pt x="906218" y="156240"/>
                    <a:pt x="897940" y="152463"/>
                    <a:pt x="888043" y="152463"/>
                  </a:cubicBezTo>
                  <a:close/>
                  <a:moveTo>
                    <a:pt x="485165" y="142083"/>
                  </a:moveTo>
                  <a:lnTo>
                    <a:pt x="593214" y="142083"/>
                  </a:lnTo>
                  <a:lnTo>
                    <a:pt x="593214" y="160835"/>
                  </a:lnTo>
                  <a:lnTo>
                    <a:pt x="485165" y="160835"/>
                  </a:lnTo>
                  <a:close/>
                  <a:moveTo>
                    <a:pt x="952374" y="138511"/>
                  </a:moveTo>
                  <a:lnTo>
                    <a:pt x="974028" y="138511"/>
                  </a:lnTo>
                  <a:lnTo>
                    <a:pt x="998696" y="207158"/>
                  </a:lnTo>
                  <a:cubicBezTo>
                    <a:pt x="1001896" y="215864"/>
                    <a:pt x="1004761" y="225017"/>
                    <a:pt x="1007291" y="234616"/>
                  </a:cubicBezTo>
                  <a:cubicBezTo>
                    <a:pt x="1009598" y="225389"/>
                    <a:pt x="1012351" y="216385"/>
                    <a:pt x="1015551" y="207604"/>
                  </a:cubicBezTo>
                  <a:lnTo>
                    <a:pt x="1040889" y="138511"/>
                  </a:lnTo>
                  <a:lnTo>
                    <a:pt x="1060981" y="138511"/>
                  </a:lnTo>
                  <a:lnTo>
                    <a:pt x="1015886" y="259061"/>
                  </a:lnTo>
                  <a:cubicBezTo>
                    <a:pt x="1011049" y="272084"/>
                    <a:pt x="1007291" y="281051"/>
                    <a:pt x="1004612" y="285962"/>
                  </a:cubicBezTo>
                  <a:cubicBezTo>
                    <a:pt x="1001040" y="292585"/>
                    <a:pt x="996948" y="297440"/>
                    <a:pt x="992334" y="300529"/>
                  </a:cubicBezTo>
                  <a:cubicBezTo>
                    <a:pt x="987720" y="303617"/>
                    <a:pt x="982214" y="305161"/>
                    <a:pt x="975814" y="305161"/>
                  </a:cubicBezTo>
                  <a:cubicBezTo>
                    <a:pt x="971944" y="305161"/>
                    <a:pt x="967628" y="304342"/>
                    <a:pt x="962866" y="302705"/>
                  </a:cubicBezTo>
                  <a:lnTo>
                    <a:pt x="960634" y="283841"/>
                  </a:lnTo>
                  <a:cubicBezTo>
                    <a:pt x="965024" y="285032"/>
                    <a:pt x="968856" y="285627"/>
                    <a:pt x="972131" y="285627"/>
                  </a:cubicBezTo>
                  <a:cubicBezTo>
                    <a:pt x="976595" y="285627"/>
                    <a:pt x="980167" y="284883"/>
                    <a:pt x="982846" y="283395"/>
                  </a:cubicBezTo>
                  <a:cubicBezTo>
                    <a:pt x="985525" y="281907"/>
                    <a:pt x="987720" y="279823"/>
                    <a:pt x="989432" y="277144"/>
                  </a:cubicBezTo>
                  <a:cubicBezTo>
                    <a:pt x="990697" y="275135"/>
                    <a:pt x="992743" y="270149"/>
                    <a:pt x="995571" y="262187"/>
                  </a:cubicBezTo>
                  <a:cubicBezTo>
                    <a:pt x="995943" y="261071"/>
                    <a:pt x="996538" y="259433"/>
                    <a:pt x="997357" y="257275"/>
                  </a:cubicBezTo>
                  <a:close/>
                  <a:moveTo>
                    <a:pt x="888043" y="135832"/>
                  </a:moveTo>
                  <a:cubicBezTo>
                    <a:pt x="904339" y="135832"/>
                    <a:pt x="917659" y="141171"/>
                    <a:pt x="928003" y="151849"/>
                  </a:cubicBezTo>
                  <a:cubicBezTo>
                    <a:pt x="938347" y="162528"/>
                    <a:pt x="943518" y="177280"/>
                    <a:pt x="943518" y="196107"/>
                  </a:cubicBezTo>
                  <a:cubicBezTo>
                    <a:pt x="943518" y="211362"/>
                    <a:pt x="941230" y="223361"/>
                    <a:pt x="936654" y="232105"/>
                  </a:cubicBezTo>
                  <a:cubicBezTo>
                    <a:pt x="932077" y="240849"/>
                    <a:pt x="925417" y="247639"/>
                    <a:pt x="916673" y="252476"/>
                  </a:cubicBezTo>
                  <a:cubicBezTo>
                    <a:pt x="907930" y="257313"/>
                    <a:pt x="898386" y="259731"/>
                    <a:pt x="888043" y="259731"/>
                  </a:cubicBezTo>
                  <a:cubicBezTo>
                    <a:pt x="871448" y="259731"/>
                    <a:pt x="858035" y="254411"/>
                    <a:pt x="847803" y="243769"/>
                  </a:cubicBezTo>
                  <a:cubicBezTo>
                    <a:pt x="837571" y="233128"/>
                    <a:pt x="832455" y="217799"/>
                    <a:pt x="832455" y="197781"/>
                  </a:cubicBezTo>
                  <a:cubicBezTo>
                    <a:pt x="832455" y="175829"/>
                    <a:pt x="838557" y="159570"/>
                    <a:pt x="850761" y="149003"/>
                  </a:cubicBezTo>
                  <a:cubicBezTo>
                    <a:pt x="860956" y="140222"/>
                    <a:pt x="873383" y="135832"/>
                    <a:pt x="888043" y="135832"/>
                  </a:cubicBezTo>
                  <a:close/>
                  <a:moveTo>
                    <a:pt x="710863" y="112726"/>
                  </a:moveTo>
                  <a:lnTo>
                    <a:pt x="710863" y="162174"/>
                  </a:lnTo>
                  <a:lnTo>
                    <a:pt x="746247" y="162174"/>
                  </a:lnTo>
                  <a:cubicBezTo>
                    <a:pt x="755846" y="162174"/>
                    <a:pt x="762729" y="161542"/>
                    <a:pt x="766896" y="160277"/>
                  </a:cubicBezTo>
                  <a:cubicBezTo>
                    <a:pt x="772403" y="158640"/>
                    <a:pt x="776552" y="155924"/>
                    <a:pt x="779342" y="152128"/>
                  </a:cubicBezTo>
                  <a:cubicBezTo>
                    <a:pt x="782133" y="148333"/>
                    <a:pt x="783528" y="143571"/>
                    <a:pt x="783528" y="137841"/>
                  </a:cubicBezTo>
                  <a:cubicBezTo>
                    <a:pt x="783528" y="132409"/>
                    <a:pt x="782226" y="127628"/>
                    <a:pt x="779621" y="123498"/>
                  </a:cubicBezTo>
                  <a:cubicBezTo>
                    <a:pt x="777017" y="119368"/>
                    <a:pt x="773296" y="116540"/>
                    <a:pt x="768459" y="115014"/>
                  </a:cubicBezTo>
                  <a:cubicBezTo>
                    <a:pt x="763622" y="113489"/>
                    <a:pt x="755325" y="112726"/>
                    <a:pt x="743568" y="112726"/>
                  </a:cubicBezTo>
                  <a:close/>
                  <a:moveTo>
                    <a:pt x="689208" y="93416"/>
                  </a:moveTo>
                  <a:lnTo>
                    <a:pt x="750600" y="93416"/>
                  </a:lnTo>
                  <a:cubicBezTo>
                    <a:pt x="763101" y="93416"/>
                    <a:pt x="773129" y="95071"/>
                    <a:pt x="780682" y="98383"/>
                  </a:cubicBezTo>
                  <a:cubicBezTo>
                    <a:pt x="788235" y="101694"/>
                    <a:pt x="794151" y="106792"/>
                    <a:pt x="798429" y="113675"/>
                  </a:cubicBezTo>
                  <a:cubicBezTo>
                    <a:pt x="802708" y="120558"/>
                    <a:pt x="804848" y="127758"/>
                    <a:pt x="804848" y="135274"/>
                  </a:cubicBezTo>
                  <a:cubicBezTo>
                    <a:pt x="804848" y="142269"/>
                    <a:pt x="802950" y="148854"/>
                    <a:pt x="799155" y="155031"/>
                  </a:cubicBezTo>
                  <a:cubicBezTo>
                    <a:pt x="795360" y="161207"/>
                    <a:pt x="789630" y="166193"/>
                    <a:pt x="781965" y="169988"/>
                  </a:cubicBezTo>
                  <a:cubicBezTo>
                    <a:pt x="791862" y="172890"/>
                    <a:pt x="799471" y="177838"/>
                    <a:pt x="804792" y="184833"/>
                  </a:cubicBezTo>
                  <a:cubicBezTo>
                    <a:pt x="810112" y="191828"/>
                    <a:pt x="812773" y="200088"/>
                    <a:pt x="812773" y="209613"/>
                  </a:cubicBezTo>
                  <a:cubicBezTo>
                    <a:pt x="812773" y="217278"/>
                    <a:pt x="811154" y="224403"/>
                    <a:pt x="807917" y="230989"/>
                  </a:cubicBezTo>
                  <a:cubicBezTo>
                    <a:pt x="804680" y="237574"/>
                    <a:pt x="800680" y="242653"/>
                    <a:pt x="795918" y="246225"/>
                  </a:cubicBezTo>
                  <a:cubicBezTo>
                    <a:pt x="791155" y="249797"/>
                    <a:pt x="785184" y="252494"/>
                    <a:pt x="778003" y="254318"/>
                  </a:cubicBezTo>
                  <a:cubicBezTo>
                    <a:pt x="770822" y="256141"/>
                    <a:pt x="762022" y="257052"/>
                    <a:pt x="751604" y="257052"/>
                  </a:cubicBezTo>
                  <a:lnTo>
                    <a:pt x="689208" y="257052"/>
                  </a:lnTo>
                  <a:close/>
                  <a:moveTo>
                    <a:pt x="190500" y="0"/>
                  </a:moveTo>
                  <a:cubicBezTo>
                    <a:pt x="295710" y="0"/>
                    <a:pt x="381000" y="87774"/>
                    <a:pt x="381000" y="196049"/>
                  </a:cubicBezTo>
                  <a:cubicBezTo>
                    <a:pt x="381000" y="304324"/>
                    <a:pt x="295710" y="392098"/>
                    <a:pt x="190500" y="392098"/>
                  </a:cubicBezTo>
                  <a:cubicBezTo>
                    <a:pt x="85290" y="392098"/>
                    <a:pt x="0" y="304324"/>
                    <a:pt x="0" y="196049"/>
                  </a:cubicBezTo>
                  <a:cubicBezTo>
                    <a:pt x="0" y="87774"/>
                    <a:pt x="85290" y="0"/>
                    <a:pt x="190500" y="0"/>
                  </a:cubicBezTo>
                  <a:close/>
                </a:path>
              </a:pathLst>
            </a:custGeom>
            <a:solidFill>
              <a:srgbClr val="ADD8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7937073" y="6212495"/>
            <a:ext cx="863758" cy="369332"/>
          </a:xfrm>
          <a:prstGeom prst="rect">
            <a:avLst/>
          </a:prstGeom>
          <a:noFill/>
        </p:spPr>
        <p:txBody>
          <a:bodyPr wrap="square" rtlCol="0">
            <a:spAutoFit/>
          </a:bodyPr>
          <a:lstStyle/>
          <a:p>
            <a:r>
              <a:rPr lang="en-US" b="1" dirty="0" smtClean="0"/>
              <a:t>N = 58</a:t>
            </a:r>
            <a:endParaRPr lang="en-US" b="1" dirty="0"/>
          </a:p>
        </p:txBody>
      </p:sp>
    </p:spTree>
    <p:extLst>
      <p:ext uri="{BB962C8B-B14F-4D97-AF65-F5344CB8AC3E}">
        <p14:creationId xmlns:p14="http://schemas.microsoft.com/office/powerpoint/2010/main" val="2647604602"/>
      </p:ext>
    </p:extLst>
  </p:cSld>
  <p:clrMapOvr>
    <a:masterClrMapping/>
  </p:clrMapOvr>
  <p:transition spd="slow">
    <p:wheel spokes="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377" y="457200"/>
            <a:ext cx="8229600" cy="1066800"/>
          </a:xfrm>
        </p:spPr>
        <p:txBody>
          <a:bodyPr/>
          <a:lstStyle/>
          <a:p>
            <a:r>
              <a:rPr lang="en-US" dirty="0" smtClean="0"/>
              <a:t>The Growing Social Network</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pic>
        <p:nvPicPr>
          <p:cNvPr id="6" name="Content Placeholder 5"/>
          <p:cNvPicPr>
            <a:picLocks noGrp="1" noChangeAspect="1"/>
          </p:cNvPicPr>
          <p:nvPr>
            <p:ph idx="1"/>
          </p:nvPr>
        </p:nvPicPr>
        <p:blipFill>
          <a:blip r:embed="rId3"/>
          <a:stretch>
            <a:fillRect/>
          </a:stretch>
        </p:blipFill>
        <p:spPr>
          <a:xfrm>
            <a:off x="76200" y="1332895"/>
            <a:ext cx="8700668" cy="3585138"/>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3245050550"/>
              </p:ext>
            </p:extLst>
          </p:nvPr>
        </p:nvGraphicFramePr>
        <p:xfrm>
          <a:off x="76198" y="4969381"/>
          <a:ext cx="7597588" cy="1737360"/>
        </p:xfrm>
        <a:graphic>
          <a:graphicData uri="http://schemas.openxmlformats.org/drawingml/2006/table">
            <a:tbl>
              <a:tblPr firstRow="1" bandRow="1">
                <a:tableStyleId>{5C22544A-7EE6-4342-B048-85BDC9FD1C3A}</a:tableStyleId>
              </a:tblPr>
              <a:tblGrid>
                <a:gridCol w="1899397">
                  <a:extLst>
                    <a:ext uri="{9D8B030D-6E8A-4147-A177-3AD203B41FA5}">
                      <a16:colId xmlns:a16="http://schemas.microsoft.com/office/drawing/2014/main" val="1510330829"/>
                    </a:ext>
                  </a:extLst>
                </a:gridCol>
                <a:gridCol w="1899397">
                  <a:extLst>
                    <a:ext uri="{9D8B030D-6E8A-4147-A177-3AD203B41FA5}">
                      <a16:colId xmlns:a16="http://schemas.microsoft.com/office/drawing/2014/main" val="3905787476"/>
                    </a:ext>
                  </a:extLst>
                </a:gridCol>
                <a:gridCol w="1899397">
                  <a:extLst>
                    <a:ext uri="{9D8B030D-6E8A-4147-A177-3AD203B41FA5}">
                      <a16:colId xmlns:a16="http://schemas.microsoft.com/office/drawing/2014/main" val="476773998"/>
                    </a:ext>
                  </a:extLst>
                </a:gridCol>
                <a:gridCol w="1899397">
                  <a:extLst>
                    <a:ext uri="{9D8B030D-6E8A-4147-A177-3AD203B41FA5}">
                      <a16:colId xmlns:a16="http://schemas.microsoft.com/office/drawing/2014/main" val="3966026917"/>
                    </a:ext>
                  </a:extLst>
                </a:gridCol>
              </a:tblGrid>
              <a:tr h="230521">
                <a:tc>
                  <a:txBody>
                    <a:bodyPr/>
                    <a:lstStyle/>
                    <a:p>
                      <a:pPr algn="ctr"/>
                      <a:r>
                        <a:rPr lang="en-US" sz="1300" dirty="0" smtClean="0"/>
                        <a:t>Week</a:t>
                      </a:r>
                      <a:endParaRPr lang="en-US" sz="1300" dirty="0"/>
                    </a:p>
                  </a:txBody>
                  <a:tcPr/>
                </a:tc>
                <a:tc>
                  <a:txBody>
                    <a:bodyPr/>
                    <a:lstStyle/>
                    <a:p>
                      <a:pPr algn="ctr"/>
                      <a:r>
                        <a:rPr lang="en-US" sz="1300" dirty="0" smtClean="0"/>
                        <a:t>Density</a:t>
                      </a:r>
                      <a:endParaRPr lang="en-US" sz="1300" dirty="0"/>
                    </a:p>
                  </a:txBody>
                  <a:tcPr/>
                </a:tc>
                <a:tc>
                  <a:txBody>
                    <a:bodyPr/>
                    <a:lstStyle/>
                    <a:p>
                      <a:pPr algn="ctr"/>
                      <a:r>
                        <a:rPr lang="en-US" sz="1300" dirty="0" smtClean="0"/>
                        <a:t>Centrality</a:t>
                      </a:r>
                      <a:endParaRPr lang="en-US" sz="1300" dirty="0"/>
                    </a:p>
                  </a:txBody>
                  <a:tcPr/>
                </a:tc>
                <a:tc>
                  <a:txBody>
                    <a:bodyPr/>
                    <a:lstStyle/>
                    <a:p>
                      <a:pPr algn="ctr"/>
                      <a:r>
                        <a:rPr lang="en-US" sz="1300" dirty="0" smtClean="0"/>
                        <a:t>Reciprocity</a:t>
                      </a:r>
                      <a:endParaRPr lang="en-US" sz="1300" dirty="0"/>
                    </a:p>
                  </a:txBody>
                  <a:tcPr/>
                </a:tc>
                <a:extLst>
                  <a:ext uri="{0D108BD9-81ED-4DB2-BD59-A6C34878D82A}">
                    <a16:rowId xmlns:a16="http://schemas.microsoft.com/office/drawing/2014/main" val="1068917847"/>
                  </a:ext>
                </a:extLst>
              </a:tr>
              <a:tr h="230521">
                <a:tc>
                  <a:txBody>
                    <a:bodyPr/>
                    <a:lstStyle/>
                    <a:p>
                      <a:pPr algn="ctr"/>
                      <a:r>
                        <a:rPr lang="en-US" sz="1300" b="1" dirty="0" smtClean="0">
                          <a:solidFill>
                            <a:schemeClr val="bg1">
                              <a:lumMod val="65000"/>
                            </a:schemeClr>
                          </a:solidFill>
                        </a:rPr>
                        <a:t>1 (Baseline)</a:t>
                      </a:r>
                      <a:endParaRPr lang="en-US" sz="1300" b="1" dirty="0">
                        <a:solidFill>
                          <a:schemeClr val="bg1">
                            <a:lumMod val="65000"/>
                          </a:schemeClr>
                        </a:solidFill>
                      </a:endParaRPr>
                    </a:p>
                  </a:txBody>
                  <a:tcPr/>
                </a:tc>
                <a:tc>
                  <a:txBody>
                    <a:bodyPr/>
                    <a:lstStyle/>
                    <a:p>
                      <a:pPr algn="ctr"/>
                      <a:r>
                        <a:rPr lang="en-US" sz="1300" b="1" dirty="0" smtClean="0">
                          <a:solidFill>
                            <a:schemeClr val="bg1">
                              <a:lumMod val="65000"/>
                            </a:schemeClr>
                          </a:solidFill>
                        </a:rPr>
                        <a:t>0.02</a:t>
                      </a:r>
                      <a:endParaRPr lang="en-US" sz="1300" b="1" dirty="0">
                        <a:solidFill>
                          <a:schemeClr val="bg1">
                            <a:lumMod val="65000"/>
                          </a:schemeClr>
                        </a:solidFill>
                      </a:endParaRPr>
                    </a:p>
                  </a:txBody>
                  <a:tcPr/>
                </a:tc>
                <a:tc>
                  <a:txBody>
                    <a:bodyPr/>
                    <a:lstStyle/>
                    <a:p>
                      <a:pPr algn="ctr"/>
                      <a:r>
                        <a:rPr lang="en-US" sz="1300" b="1" dirty="0" smtClean="0">
                          <a:solidFill>
                            <a:schemeClr val="bg1">
                              <a:lumMod val="65000"/>
                            </a:schemeClr>
                          </a:solidFill>
                        </a:rPr>
                        <a:t>0.05</a:t>
                      </a:r>
                      <a:endParaRPr lang="en-US" sz="1300" b="1" dirty="0">
                        <a:solidFill>
                          <a:schemeClr val="bg1">
                            <a:lumMod val="65000"/>
                          </a:schemeClr>
                        </a:solidFill>
                      </a:endParaRPr>
                    </a:p>
                  </a:txBody>
                  <a:tcPr/>
                </a:tc>
                <a:tc>
                  <a:txBody>
                    <a:bodyPr/>
                    <a:lstStyle/>
                    <a:p>
                      <a:pPr algn="ctr"/>
                      <a:r>
                        <a:rPr lang="en-US" sz="1300" b="1" dirty="0" smtClean="0">
                          <a:solidFill>
                            <a:schemeClr val="bg1">
                              <a:lumMod val="65000"/>
                            </a:schemeClr>
                          </a:solidFill>
                        </a:rPr>
                        <a:t>0.43</a:t>
                      </a:r>
                      <a:endParaRPr lang="en-US" sz="1300" b="1" dirty="0">
                        <a:solidFill>
                          <a:schemeClr val="bg1">
                            <a:lumMod val="65000"/>
                          </a:schemeClr>
                        </a:solidFill>
                      </a:endParaRPr>
                    </a:p>
                  </a:txBody>
                  <a:tcPr/>
                </a:tc>
                <a:extLst>
                  <a:ext uri="{0D108BD9-81ED-4DB2-BD59-A6C34878D82A}">
                    <a16:rowId xmlns:a16="http://schemas.microsoft.com/office/drawing/2014/main" val="939375265"/>
                  </a:ext>
                </a:extLst>
              </a:tr>
              <a:tr h="230521">
                <a:tc>
                  <a:txBody>
                    <a:bodyPr/>
                    <a:lstStyle/>
                    <a:p>
                      <a:pPr algn="ctr"/>
                      <a:r>
                        <a:rPr lang="en-US" sz="1300" b="1" dirty="0" smtClean="0">
                          <a:solidFill>
                            <a:schemeClr val="bg1">
                              <a:lumMod val="65000"/>
                            </a:schemeClr>
                          </a:solidFill>
                        </a:rPr>
                        <a:t>3</a:t>
                      </a:r>
                      <a:endParaRPr lang="en-US" sz="1300" b="1" dirty="0">
                        <a:solidFill>
                          <a:schemeClr val="bg1">
                            <a:lumMod val="65000"/>
                          </a:schemeClr>
                        </a:solidFill>
                      </a:endParaRPr>
                    </a:p>
                  </a:txBody>
                  <a:tcPr/>
                </a:tc>
                <a:tc>
                  <a:txBody>
                    <a:bodyPr/>
                    <a:lstStyle/>
                    <a:p>
                      <a:pPr algn="ctr"/>
                      <a:r>
                        <a:rPr lang="en-US" sz="1300" b="1" dirty="0" smtClean="0">
                          <a:solidFill>
                            <a:schemeClr val="bg1">
                              <a:lumMod val="65000"/>
                            </a:schemeClr>
                          </a:solidFill>
                        </a:rPr>
                        <a:t>0.11</a:t>
                      </a:r>
                      <a:endParaRPr lang="en-US" sz="1300" b="1" dirty="0">
                        <a:solidFill>
                          <a:schemeClr val="bg1">
                            <a:lumMod val="65000"/>
                          </a:schemeClr>
                        </a:solidFill>
                      </a:endParaRPr>
                    </a:p>
                  </a:txBody>
                  <a:tcPr/>
                </a:tc>
                <a:tc>
                  <a:txBody>
                    <a:bodyPr/>
                    <a:lstStyle/>
                    <a:p>
                      <a:pPr algn="ctr"/>
                      <a:r>
                        <a:rPr lang="en-US" sz="1300" b="1" dirty="0" smtClean="0">
                          <a:solidFill>
                            <a:schemeClr val="bg1">
                              <a:lumMod val="65000"/>
                            </a:schemeClr>
                          </a:solidFill>
                        </a:rPr>
                        <a:t>0.16</a:t>
                      </a:r>
                      <a:endParaRPr lang="en-US" sz="1300" b="1" dirty="0">
                        <a:solidFill>
                          <a:schemeClr val="bg1">
                            <a:lumMod val="65000"/>
                          </a:schemeClr>
                        </a:solidFill>
                      </a:endParaRPr>
                    </a:p>
                  </a:txBody>
                  <a:tcPr/>
                </a:tc>
                <a:tc>
                  <a:txBody>
                    <a:bodyPr/>
                    <a:lstStyle/>
                    <a:p>
                      <a:pPr algn="ctr"/>
                      <a:r>
                        <a:rPr lang="en-US" sz="1300" b="1" dirty="0" smtClean="0">
                          <a:solidFill>
                            <a:schemeClr val="bg1">
                              <a:lumMod val="65000"/>
                            </a:schemeClr>
                          </a:solidFill>
                        </a:rPr>
                        <a:t>0.44</a:t>
                      </a:r>
                      <a:endParaRPr lang="en-US" sz="1300" b="1" dirty="0">
                        <a:solidFill>
                          <a:schemeClr val="bg1">
                            <a:lumMod val="65000"/>
                          </a:schemeClr>
                        </a:solidFill>
                      </a:endParaRPr>
                    </a:p>
                  </a:txBody>
                  <a:tcPr/>
                </a:tc>
                <a:extLst>
                  <a:ext uri="{0D108BD9-81ED-4DB2-BD59-A6C34878D82A}">
                    <a16:rowId xmlns:a16="http://schemas.microsoft.com/office/drawing/2014/main" val="317300778"/>
                  </a:ext>
                </a:extLst>
              </a:tr>
              <a:tr h="230521">
                <a:tc>
                  <a:txBody>
                    <a:bodyPr/>
                    <a:lstStyle/>
                    <a:p>
                      <a:pPr algn="ctr"/>
                      <a:r>
                        <a:rPr lang="en-US" sz="1300" b="1" dirty="0" smtClean="0">
                          <a:solidFill>
                            <a:schemeClr val="bg1">
                              <a:lumMod val="65000"/>
                            </a:schemeClr>
                          </a:solidFill>
                        </a:rPr>
                        <a:t>6</a:t>
                      </a:r>
                      <a:endParaRPr lang="en-US" sz="1300" b="1" dirty="0">
                        <a:solidFill>
                          <a:schemeClr val="bg1">
                            <a:lumMod val="65000"/>
                          </a:schemeClr>
                        </a:solidFill>
                      </a:endParaRPr>
                    </a:p>
                  </a:txBody>
                  <a:tcPr/>
                </a:tc>
                <a:tc>
                  <a:txBody>
                    <a:bodyPr/>
                    <a:lstStyle/>
                    <a:p>
                      <a:pPr algn="ctr"/>
                      <a:r>
                        <a:rPr lang="en-US" sz="1300" b="1" dirty="0" smtClean="0">
                          <a:solidFill>
                            <a:schemeClr val="bg1">
                              <a:lumMod val="65000"/>
                            </a:schemeClr>
                          </a:solidFill>
                        </a:rPr>
                        <a:t>0.18</a:t>
                      </a:r>
                      <a:endParaRPr lang="en-US" sz="1300" b="1" dirty="0">
                        <a:solidFill>
                          <a:schemeClr val="bg1">
                            <a:lumMod val="65000"/>
                          </a:schemeClr>
                        </a:solidFill>
                      </a:endParaRPr>
                    </a:p>
                  </a:txBody>
                  <a:tcPr/>
                </a:tc>
                <a:tc>
                  <a:txBody>
                    <a:bodyPr/>
                    <a:lstStyle/>
                    <a:p>
                      <a:pPr algn="ctr"/>
                      <a:r>
                        <a:rPr lang="en-US" sz="1300" b="1" dirty="0" smtClean="0">
                          <a:solidFill>
                            <a:schemeClr val="bg1">
                              <a:lumMod val="65000"/>
                            </a:schemeClr>
                          </a:solidFill>
                        </a:rPr>
                        <a:t>0.17</a:t>
                      </a:r>
                      <a:endParaRPr lang="en-US" sz="1300" b="1" dirty="0">
                        <a:solidFill>
                          <a:schemeClr val="bg1">
                            <a:lumMod val="65000"/>
                          </a:schemeClr>
                        </a:solidFill>
                      </a:endParaRPr>
                    </a:p>
                  </a:txBody>
                  <a:tcPr/>
                </a:tc>
                <a:tc>
                  <a:txBody>
                    <a:bodyPr/>
                    <a:lstStyle/>
                    <a:p>
                      <a:pPr algn="ctr"/>
                      <a:r>
                        <a:rPr lang="en-US" sz="1300" b="1" dirty="0" smtClean="0">
                          <a:solidFill>
                            <a:schemeClr val="bg1">
                              <a:lumMod val="65000"/>
                            </a:schemeClr>
                          </a:solidFill>
                        </a:rPr>
                        <a:t>0.50</a:t>
                      </a:r>
                      <a:endParaRPr lang="en-US" sz="1300" b="1" dirty="0">
                        <a:solidFill>
                          <a:schemeClr val="bg1">
                            <a:lumMod val="65000"/>
                          </a:schemeClr>
                        </a:solidFill>
                      </a:endParaRPr>
                    </a:p>
                  </a:txBody>
                  <a:tcPr/>
                </a:tc>
                <a:extLst>
                  <a:ext uri="{0D108BD9-81ED-4DB2-BD59-A6C34878D82A}">
                    <a16:rowId xmlns:a16="http://schemas.microsoft.com/office/drawing/2014/main" val="313223463"/>
                  </a:ext>
                </a:extLst>
              </a:tr>
              <a:tr h="230521">
                <a:tc>
                  <a:txBody>
                    <a:bodyPr/>
                    <a:lstStyle/>
                    <a:p>
                      <a:pPr algn="ctr"/>
                      <a:r>
                        <a:rPr lang="en-US" sz="1300" b="1" dirty="0" smtClean="0">
                          <a:solidFill>
                            <a:schemeClr val="bg1">
                              <a:lumMod val="65000"/>
                            </a:schemeClr>
                          </a:solidFill>
                        </a:rPr>
                        <a:t>9</a:t>
                      </a:r>
                      <a:endParaRPr lang="en-US" sz="1300" b="1" dirty="0">
                        <a:solidFill>
                          <a:schemeClr val="bg1">
                            <a:lumMod val="65000"/>
                          </a:schemeClr>
                        </a:solidFill>
                      </a:endParaRPr>
                    </a:p>
                  </a:txBody>
                  <a:tcPr/>
                </a:tc>
                <a:tc>
                  <a:txBody>
                    <a:bodyPr/>
                    <a:lstStyle/>
                    <a:p>
                      <a:pPr algn="ctr"/>
                      <a:r>
                        <a:rPr lang="en-US" sz="1300" b="1" dirty="0" smtClean="0">
                          <a:solidFill>
                            <a:schemeClr val="bg1">
                              <a:lumMod val="65000"/>
                            </a:schemeClr>
                          </a:solidFill>
                        </a:rPr>
                        <a:t>0.23</a:t>
                      </a:r>
                      <a:endParaRPr lang="en-US" sz="1300" b="1" dirty="0">
                        <a:solidFill>
                          <a:schemeClr val="bg1">
                            <a:lumMod val="65000"/>
                          </a:schemeClr>
                        </a:solidFill>
                      </a:endParaRPr>
                    </a:p>
                  </a:txBody>
                  <a:tcPr/>
                </a:tc>
                <a:tc>
                  <a:txBody>
                    <a:bodyPr/>
                    <a:lstStyle/>
                    <a:p>
                      <a:pPr algn="ctr"/>
                      <a:r>
                        <a:rPr lang="en-US" sz="1300" b="1" dirty="0" smtClean="0">
                          <a:solidFill>
                            <a:schemeClr val="bg1">
                              <a:lumMod val="65000"/>
                            </a:schemeClr>
                          </a:solidFill>
                        </a:rPr>
                        <a:t>0.17</a:t>
                      </a:r>
                      <a:endParaRPr lang="en-US" sz="1300" b="1" dirty="0">
                        <a:solidFill>
                          <a:schemeClr val="bg1">
                            <a:lumMod val="65000"/>
                          </a:schemeClr>
                        </a:solidFill>
                      </a:endParaRPr>
                    </a:p>
                  </a:txBody>
                  <a:tcPr/>
                </a:tc>
                <a:tc>
                  <a:txBody>
                    <a:bodyPr/>
                    <a:lstStyle/>
                    <a:p>
                      <a:pPr algn="ctr"/>
                      <a:r>
                        <a:rPr lang="en-US" sz="1300" b="1" dirty="0" smtClean="0">
                          <a:solidFill>
                            <a:schemeClr val="bg1">
                              <a:lumMod val="65000"/>
                            </a:schemeClr>
                          </a:solidFill>
                        </a:rPr>
                        <a:t>0.47</a:t>
                      </a:r>
                      <a:endParaRPr lang="en-US" sz="1300" b="1" dirty="0">
                        <a:solidFill>
                          <a:schemeClr val="bg1">
                            <a:lumMod val="65000"/>
                          </a:schemeClr>
                        </a:solidFill>
                      </a:endParaRPr>
                    </a:p>
                  </a:txBody>
                  <a:tcPr/>
                </a:tc>
                <a:extLst>
                  <a:ext uri="{0D108BD9-81ED-4DB2-BD59-A6C34878D82A}">
                    <a16:rowId xmlns:a16="http://schemas.microsoft.com/office/drawing/2014/main" val="2518617506"/>
                  </a:ext>
                </a:extLst>
              </a:tr>
              <a:tr h="230521">
                <a:tc>
                  <a:txBody>
                    <a:bodyPr/>
                    <a:lstStyle/>
                    <a:p>
                      <a:pPr algn="ctr"/>
                      <a:r>
                        <a:rPr lang="en-US" sz="1300" b="1" dirty="0" smtClean="0"/>
                        <a:t>11</a:t>
                      </a:r>
                      <a:endParaRPr lang="en-US" sz="1300" b="1" dirty="0"/>
                    </a:p>
                  </a:txBody>
                  <a:tcPr/>
                </a:tc>
                <a:tc>
                  <a:txBody>
                    <a:bodyPr/>
                    <a:lstStyle/>
                    <a:p>
                      <a:pPr algn="ctr"/>
                      <a:r>
                        <a:rPr lang="en-US" sz="1300" b="1" dirty="0" smtClean="0"/>
                        <a:t>0.25</a:t>
                      </a:r>
                      <a:endParaRPr lang="en-US" sz="1300" b="1" dirty="0"/>
                    </a:p>
                  </a:txBody>
                  <a:tcPr/>
                </a:tc>
                <a:tc>
                  <a:txBody>
                    <a:bodyPr/>
                    <a:lstStyle/>
                    <a:p>
                      <a:pPr algn="ctr"/>
                      <a:r>
                        <a:rPr lang="en-US" sz="1300" b="1" dirty="0" smtClean="0"/>
                        <a:t>0.20</a:t>
                      </a:r>
                      <a:endParaRPr lang="en-US" sz="1300" b="1" dirty="0"/>
                    </a:p>
                  </a:txBody>
                  <a:tcPr/>
                </a:tc>
                <a:tc>
                  <a:txBody>
                    <a:bodyPr/>
                    <a:lstStyle/>
                    <a:p>
                      <a:pPr algn="ctr"/>
                      <a:r>
                        <a:rPr lang="en-US" sz="1300" b="1" dirty="0" smtClean="0"/>
                        <a:t>0.49</a:t>
                      </a:r>
                      <a:endParaRPr lang="en-US" sz="1300" b="1" dirty="0"/>
                    </a:p>
                  </a:txBody>
                  <a:tcPr/>
                </a:tc>
                <a:extLst>
                  <a:ext uri="{0D108BD9-81ED-4DB2-BD59-A6C34878D82A}">
                    <a16:rowId xmlns:a16="http://schemas.microsoft.com/office/drawing/2014/main" val="2992587582"/>
                  </a:ext>
                </a:extLst>
              </a:tr>
            </a:tbl>
          </a:graphicData>
        </a:graphic>
      </p:graphicFrame>
      <p:pic>
        <p:nvPicPr>
          <p:cNvPr id="3" name="Picture 2"/>
          <p:cNvPicPr>
            <a:picLocks noChangeAspect="1"/>
          </p:cNvPicPr>
          <p:nvPr/>
        </p:nvPicPr>
        <p:blipFill>
          <a:blip r:embed="rId4"/>
          <a:stretch>
            <a:fillRect/>
          </a:stretch>
        </p:blipFill>
        <p:spPr>
          <a:xfrm>
            <a:off x="76200" y="1332895"/>
            <a:ext cx="8700668" cy="3543905"/>
          </a:xfrm>
          <a:prstGeom prst="rect">
            <a:avLst/>
          </a:prstGeom>
        </p:spPr>
      </p:pic>
      <p:pic>
        <p:nvPicPr>
          <p:cNvPr id="5" name="Picture 4"/>
          <p:cNvPicPr>
            <a:picLocks noChangeAspect="1"/>
          </p:cNvPicPr>
          <p:nvPr/>
        </p:nvPicPr>
        <p:blipFill>
          <a:blip r:embed="rId5"/>
          <a:stretch>
            <a:fillRect/>
          </a:stretch>
        </p:blipFill>
        <p:spPr>
          <a:xfrm>
            <a:off x="76201" y="1332895"/>
            <a:ext cx="8700668" cy="3585138"/>
          </a:xfrm>
          <a:prstGeom prst="rect">
            <a:avLst/>
          </a:prstGeom>
        </p:spPr>
      </p:pic>
      <p:pic>
        <p:nvPicPr>
          <p:cNvPr id="7" name="Picture 6"/>
          <p:cNvPicPr>
            <a:picLocks noChangeAspect="1"/>
          </p:cNvPicPr>
          <p:nvPr/>
        </p:nvPicPr>
        <p:blipFill>
          <a:blip r:embed="rId6"/>
          <a:stretch>
            <a:fillRect/>
          </a:stretch>
        </p:blipFill>
        <p:spPr>
          <a:xfrm>
            <a:off x="76199" y="1332895"/>
            <a:ext cx="8700669" cy="3543905"/>
          </a:xfrm>
          <a:prstGeom prst="rect">
            <a:avLst/>
          </a:prstGeom>
        </p:spPr>
      </p:pic>
      <p:pic>
        <p:nvPicPr>
          <p:cNvPr id="10" name="Picture 9"/>
          <p:cNvPicPr>
            <a:picLocks noChangeAspect="1"/>
          </p:cNvPicPr>
          <p:nvPr/>
        </p:nvPicPr>
        <p:blipFill>
          <a:blip r:embed="rId7"/>
          <a:stretch>
            <a:fillRect/>
          </a:stretch>
        </p:blipFill>
        <p:spPr>
          <a:xfrm>
            <a:off x="76199" y="1285757"/>
            <a:ext cx="8700670" cy="3591043"/>
          </a:xfrm>
          <a:prstGeom prst="rect">
            <a:avLst/>
          </a:prstGeom>
        </p:spPr>
      </p:pic>
      <p:grpSp>
        <p:nvGrpSpPr>
          <p:cNvPr id="15" name="Group 14"/>
          <p:cNvGrpSpPr/>
          <p:nvPr/>
        </p:nvGrpSpPr>
        <p:grpSpPr>
          <a:xfrm>
            <a:off x="7778219" y="5029200"/>
            <a:ext cx="1060981" cy="824446"/>
            <a:chOff x="224640" y="1952720"/>
            <a:chExt cx="1060981" cy="824446"/>
          </a:xfrm>
        </p:grpSpPr>
        <p:sp>
          <p:nvSpPr>
            <p:cNvPr id="16" name="Freeform 15"/>
            <p:cNvSpPr/>
            <p:nvPr/>
          </p:nvSpPr>
          <p:spPr>
            <a:xfrm>
              <a:off x="224640" y="1952720"/>
              <a:ext cx="1004468" cy="381000"/>
            </a:xfrm>
            <a:custGeom>
              <a:avLst/>
              <a:gdLst/>
              <a:ahLst/>
              <a:cxnLst/>
              <a:rect l="l" t="t" r="r" b="b"/>
              <a:pathLst>
                <a:path w="1004468" h="381000">
                  <a:moveTo>
                    <a:pt x="477654" y="211165"/>
                  </a:moveTo>
                  <a:lnTo>
                    <a:pt x="585703" y="211165"/>
                  </a:lnTo>
                  <a:lnTo>
                    <a:pt x="585703" y="229917"/>
                  </a:lnTo>
                  <a:lnTo>
                    <a:pt x="477654" y="229917"/>
                  </a:lnTo>
                  <a:close/>
                  <a:moveTo>
                    <a:pt x="477654" y="161494"/>
                  </a:moveTo>
                  <a:lnTo>
                    <a:pt x="585703" y="161494"/>
                  </a:lnTo>
                  <a:lnTo>
                    <a:pt x="585703" y="180246"/>
                  </a:lnTo>
                  <a:lnTo>
                    <a:pt x="477654" y="180246"/>
                  </a:lnTo>
                  <a:close/>
                  <a:moveTo>
                    <a:pt x="861110" y="157922"/>
                  </a:moveTo>
                  <a:lnTo>
                    <a:pt x="881201" y="157922"/>
                  </a:lnTo>
                  <a:lnTo>
                    <a:pt x="881201" y="276463"/>
                  </a:lnTo>
                  <a:lnTo>
                    <a:pt x="861110" y="276463"/>
                  </a:lnTo>
                  <a:close/>
                  <a:moveTo>
                    <a:pt x="952155" y="155243"/>
                  </a:moveTo>
                  <a:cubicBezTo>
                    <a:pt x="958927" y="155243"/>
                    <a:pt x="965810" y="157401"/>
                    <a:pt x="972805" y="161717"/>
                  </a:cubicBezTo>
                  <a:lnTo>
                    <a:pt x="965885" y="180357"/>
                  </a:lnTo>
                  <a:cubicBezTo>
                    <a:pt x="960973" y="177455"/>
                    <a:pt x="956062" y="176004"/>
                    <a:pt x="951151" y="176004"/>
                  </a:cubicBezTo>
                  <a:cubicBezTo>
                    <a:pt x="946760" y="176004"/>
                    <a:pt x="942816" y="177325"/>
                    <a:pt x="939319" y="179967"/>
                  </a:cubicBezTo>
                  <a:cubicBezTo>
                    <a:pt x="935821" y="182608"/>
                    <a:pt x="933328" y="186273"/>
                    <a:pt x="931840" y="190961"/>
                  </a:cubicBezTo>
                  <a:cubicBezTo>
                    <a:pt x="929608" y="198105"/>
                    <a:pt x="928491" y="205919"/>
                    <a:pt x="928491" y="214402"/>
                  </a:cubicBezTo>
                  <a:lnTo>
                    <a:pt x="928491" y="276463"/>
                  </a:lnTo>
                  <a:lnTo>
                    <a:pt x="908400" y="276463"/>
                  </a:lnTo>
                  <a:lnTo>
                    <a:pt x="908400" y="157922"/>
                  </a:lnTo>
                  <a:lnTo>
                    <a:pt x="926482" y="157922"/>
                  </a:lnTo>
                  <a:lnTo>
                    <a:pt x="926482" y="175893"/>
                  </a:lnTo>
                  <a:cubicBezTo>
                    <a:pt x="931096" y="167484"/>
                    <a:pt x="935356" y="161940"/>
                    <a:pt x="939263" y="159261"/>
                  </a:cubicBezTo>
                  <a:cubicBezTo>
                    <a:pt x="943170" y="156582"/>
                    <a:pt x="947467" y="155243"/>
                    <a:pt x="952155" y="155243"/>
                  </a:cubicBezTo>
                  <a:close/>
                  <a:moveTo>
                    <a:pt x="984376" y="112827"/>
                  </a:moveTo>
                  <a:lnTo>
                    <a:pt x="1004468" y="112827"/>
                  </a:lnTo>
                  <a:lnTo>
                    <a:pt x="1004468" y="276463"/>
                  </a:lnTo>
                  <a:lnTo>
                    <a:pt x="984376" y="276463"/>
                  </a:lnTo>
                  <a:close/>
                  <a:moveTo>
                    <a:pt x="861110" y="112827"/>
                  </a:moveTo>
                  <a:lnTo>
                    <a:pt x="881201" y="112827"/>
                  </a:lnTo>
                  <a:lnTo>
                    <a:pt x="881201" y="135932"/>
                  </a:lnTo>
                  <a:lnTo>
                    <a:pt x="861110" y="135932"/>
                  </a:lnTo>
                  <a:close/>
                  <a:moveTo>
                    <a:pt x="759051" y="110036"/>
                  </a:moveTo>
                  <a:cubicBezTo>
                    <a:pt x="770882" y="110036"/>
                    <a:pt x="781579" y="111952"/>
                    <a:pt x="791142" y="115785"/>
                  </a:cubicBezTo>
                  <a:cubicBezTo>
                    <a:pt x="800704" y="119617"/>
                    <a:pt x="808201" y="124956"/>
                    <a:pt x="813633" y="131802"/>
                  </a:cubicBezTo>
                  <a:cubicBezTo>
                    <a:pt x="819066" y="138648"/>
                    <a:pt x="823196" y="147578"/>
                    <a:pt x="826023" y="158591"/>
                  </a:cubicBezTo>
                  <a:lnTo>
                    <a:pt x="806490" y="163949"/>
                  </a:lnTo>
                  <a:cubicBezTo>
                    <a:pt x="804034" y="155615"/>
                    <a:pt x="800983" y="149066"/>
                    <a:pt x="797337" y="144304"/>
                  </a:cubicBezTo>
                  <a:cubicBezTo>
                    <a:pt x="793690" y="139541"/>
                    <a:pt x="788481" y="135728"/>
                    <a:pt x="781710" y="132863"/>
                  </a:cubicBezTo>
                  <a:cubicBezTo>
                    <a:pt x="774938" y="129998"/>
                    <a:pt x="767422" y="128565"/>
                    <a:pt x="759162" y="128565"/>
                  </a:cubicBezTo>
                  <a:cubicBezTo>
                    <a:pt x="749265" y="128565"/>
                    <a:pt x="740708" y="130072"/>
                    <a:pt x="733489" y="133086"/>
                  </a:cubicBezTo>
                  <a:cubicBezTo>
                    <a:pt x="726271" y="136100"/>
                    <a:pt x="720448" y="140062"/>
                    <a:pt x="716021" y="144974"/>
                  </a:cubicBezTo>
                  <a:cubicBezTo>
                    <a:pt x="711593" y="149885"/>
                    <a:pt x="708151" y="155280"/>
                    <a:pt x="705696" y="161159"/>
                  </a:cubicBezTo>
                  <a:cubicBezTo>
                    <a:pt x="701529" y="171279"/>
                    <a:pt x="699445" y="182255"/>
                    <a:pt x="699445" y="194087"/>
                  </a:cubicBezTo>
                  <a:cubicBezTo>
                    <a:pt x="699445" y="208672"/>
                    <a:pt x="701956" y="220876"/>
                    <a:pt x="706979" y="230699"/>
                  </a:cubicBezTo>
                  <a:cubicBezTo>
                    <a:pt x="712002" y="240521"/>
                    <a:pt x="719314" y="247814"/>
                    <a:pt x="728913" y="252576"/>
                  </a:cubicBezTo>
                  <a:cubicBezTo>
                    <a:pt x="738512" y="257339"/>
                    <a:pt x="748707" y="259720"/>
                    <a:pt x="759497" y="259720"/>
                  </a:cubicBezTo>
                  <a:cubicBezTo>
                    <a:pt x="768873" y="259720"/>
                    <a:pt x="778026" y="257916"/>
                    <a:pt x="786956" y="254306"/>
                  </a:cubicBezTo>
                  <a:cubicBezTo>
                    <a:pt x="795886" y="250697"/>
                    <a:pt x="802657" y="246846"/>
                    <a:pt x="807271" y="242754"/>
                  </a:cubicBezTo>
                  <a:lnTo>
                    <a:pt x="807271" y="212281"/>
                  </a:lnTo>
                  <a:lnTo>
                    <a:pt x="759162" y="212281"/>
                  </a:lnTo>
                  <a:lnTo>
                    <a:pt x="759162" y="193082"/>
                  </a:lnTo>
                  <a:lnTo>
                    <a:pt x="828479" y="192971"/>
                  </a:lnTo>
                  <a:lnTo>
                    <a:pt x="828479" y="253693"/>
                  </a:lnTo>
                  <a:cubicBezTo>
                    <a:pt x="817838" y="262176"/>
                    <a:pt x="806862" y="268557"/>
                    <a:pt x="795551" y="272836"/>
                  </a:cubicBezTo>
                  <a:cubicBezTo>
                    <a:pt x="784240" y="277114"/>
                    <a:pt x="772631" y="279254"/>
                    <a:pt x="760725" y="279254"/>
                  </a:cubicBezTo>
                  <a:cubicBezTo>
                    <a:pt x="744651" y="279254"/>
                    <a:pt x="730048" y="275812"/>
                    <a:pt x="716914" y="268929"/>
                  </a:cubicBezTo>
                  <a:cubicBezTo>
                    <a:pt x="703780" y="262046"/>
                    <a:pt x="693864" y="252093"/>
                    <a:pt x="687167" y="239070"/>
                  </a:cubicBezTo>
                  <a:cubicBezTo>
                    <a:pt x="680469" y="226048"/>
                    <a:pt x="677121" y="211500"/>
                    <a:pt x="677121" y="195426"/>
                  </a:cubicBezTo>
                  <a:cubicBezTo>
                    <a:pt x="677121" y="179502"/>
                    <a:pt x="680451" y="164638"/>
                    <a:pt x="687111" y="150834"/>
                  </a:cubicBezTo>
                  <a:cubicBezTo>
                    <a:pt x="693771" y="137030"/>
                    <a:pt x="703352" y="126779"/>
                    <a:pt x="715853" y="120082"/>
                  </a:cubicBezTo>
                  <a:cubicBezTo>
                    <a:pt x="728355" y="113385"/>
                    <a:pt x="742754" y="110036"/>
                    <a:pt x="759051" y="110036"/>
                  </a:cubicBezTo>
                  <a:close/>
                  <a:moveTo>
                    <a:pt x="190500" y="0"/>
                  </a:moveTo>
                  <a:cubicBezTo>
                    <a:pt x="295710" y="0"/>
                    <a:pt x="381000" y="85290"/>
                    <a:pt x="381000" y="190500"/>
                  </a:cubicBezTo>
                  <a:cubicBezTo>
                    <a:pt x="381000" y="295710"/>
                    <a:pt x="295710" y="381000"/>
                    <a:pt x="190500" y="381000"/>
                  </a:cubicBezTo>
                  <a:cubicBezTo>
                    <a:pt x="85290" y="381000"/>
                    <a:pt x="0" y="295710"/>
                    <a:pt x="0" y="190500"/>
                  </a:cubicBezTo>
                  <a:cubicBezTo>
                    <a:pt x="0" y="85290"/>
                    <a:pt x="85290" y="0"/>
                    <a:pt x="190500" y="0"/>
                  </a:cubicBezTo>
                  <a:close/>
                </a:path>
              </a:pathLst>
            </a:custGeom>
            <a:solidFill>
              <a:srgbClr val="FFC0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224640" y="2385068"/>
              <a:ext cx="1060981" cy="392098"/>
            </a:xfrm>
            <a:custGeom>
              <a:avLst/>
              <a:gdLst/>
              <a:ahLst/>
              <a:cxnLst/>
              <a:rect l="l" t="t" r="r" b="b"/>
              <a:pathLst>
                <a:path w="1060981" h="392098">
                  <a:moveTo>
                    <a:pt x="485165" y="191754"/>
                  </a:moveTo>
                  <a:lnTo>
                    <a:pt x="593214" y="191754"/>
                  </a:lnTo>
                  <a:lnTo>
                    <a:pt x="593214" y="210506"/>
                  </a:lnTo>
                  <a:lnTo>
                    <a:pt x="485165" y="210506"/>
                  </a:lnTo>
                  <a:close/>
                  <a:moveTo>
                    <a:pt x="710863" y="181485"/>
                  </a:moveTo>
                  <a:lnTo>
                    <a:pt x="710863" y="237742"/>
                  </a:lnTo>
                  <a:lnTo>
                    <a:pt x="751604" y="237742"/>
                  </a:lnTo>
                  <a:cubicBezTo>
                    <a:pt x="758599" y="237742"/>
                    <a:pt x="763511" y="237481"/>
                    <a:pt x="766338" y="236960"/>
                  </a:cubicBezTo>
                  <a:cubicBezTo>
                    <a:pt x="771324" y="236067"/>
                    <a:pt x="775491" y="234579"/>
                    <a:pt x="778840" y="232496"/>
                  </a:cubicBezTo>
                  <a:cubicBezTo>
                    <a:pt x="782189" y="230412"/>
                    <a:pt x="784942" y="227380"/>
                    <a:pt x="787100" y="223398"/>
                  </a:cubicBezTo>
                  <a:cubicBezTo>
                    <a:pt x="789258" y="219417"/>
                    <a:pt x="790337" y="214822"/>
                    <a:pt x="790337" y="209613"/>
                  </a:cubicBezTo>
                  <a:cubicBezTo>
                    <a:pt x="790337" y="203511"/>
                    <a:pt x="788774" y="198209"/>
                    <a:pt x="785649" y="193707"/>
                  </a:cubicBezTo>
                  <a:cubicBezTo>
                    <a:pt x="782523" y="189205"/>
                    <a:pt x="778189" y="186043"/>
                    <a:pt x="772645" y="184219"/>
                  </a:cubicBezTo>
                  <a:cubicBezTo>
                    <a:pt x="767101" y="182396"/>
                    <a:pt x="759120" y="181485"/>
                    <a:pt x="748702" y="181485"/>
                  </a:cubicBezTo>
                  <a:close/>
                  <a:moveTo>
                    <a:pt x="888043" y="152463"/>
                  </a:moveTo>
                  <a:cubicBezTo>
                    <a:pt x="877997" y="152463"/>
                    <a:pt x="869662" y="156221"/>
                    <a:pt x="863039" y="163737"/>
                  </a:cubicBezTo>
                  <a:cubicBezTo>
                    <a:pt x="856417" y="171253"/>
                    <a:pt x="853105" y="182601"/>
                    <a:pt x="853105" y="197781"/>
                  </a:cubicBezTo>
                  <a:cubicBezTo>
                    <a:pt x="853105" y="212962"/>
                    <a:pt x="856417" y="224329"/>
                    <a:pt x="863039" y="231882"/>
                  </a:cubicBezTo>
                  <a:cubicBezTo>
                    <a:pt x="869662" y="239435"/>
                    <a:pt x="877997" y="243211"/>
                    <a:pt x="888043" y="243211"/>
                  </a:cubicBezTo>
                  <a:cubicBezTo>
                    <a:pt x="898014" y="243211"/>
                    <a:pt x="906311" y="239416"/>
                    <a:pt x="912934" y="231826"/>
                  </a:cubicBezTo>
                  <a:cubicBezTo>
                    <a:pt x="919557" y="224236"/>
                    <a:pt x="922868" y="212664"/>
                    <a:pt x="922868" y="197112"/>
                  </a:cubicBezTo>
                  <a:cubicBezTo>
                    <a:pt x="922868" y="182452"/>
                    <a:pt x="919538" y="171346"/>
                    <a:pt x="912878" y="163793"/>
                  </a:cubicBezTo>
                  <a:cubicBezTo>
                    <a:pt x="906218" y="156240"/>
                    <a:pt x="897940" y="152463"/>
                    <a:pt x="888043" y="152463"/>
                  </a:cubicBezTo>
                  <a:close/>
                  <a:moveTo>
                    <a:pt x="485165" y="142083"/>
                  </a:moveTo>
                  <a:lnTo>
                    <a:pt x="593214" y="142083"/>
                  </a:lnTo>
                  <a:lnTo>
                    <a:pt x="593214" y="160835"/>
                  </a:lnTo>
                  <a:lnTo>
                    <a:pt x="485165" y="160835"/>
                  </a:lnTo>
                  <a:close/>
                  <a:moveTo>
                    <a:pt x="952374" y="138511"/>
                  </a:moveTo>
                  <a:lnTo>
                    <a:pt x="974028" y="138511"/>
                  </a:lnTo>
                  <a:lnTo>
                    <a:pt x="998696" y="207158"/>
                  </a:lnTo>
                  <a:cubicBezTo>
                    <a:pt x="1001896" y="215864"/>
                    <a:pt x="1004761" y="225017"/>
                    <a:pt x="1007291" y="234616"/>
                  </a:cubicBezTo>
                  <a:cubicBezTo>
                    <a:pt x="1009598" y="225389"/>
                    <a:pt x="1012351" y="216385"/>
                    <a:pt x="1015551" y="207604"/>
                  </a:cubicBezTo>
                  <a:lnTo>
                    <a:pt x="1040889" y="138511"/>
                  </a:lnTo>
                  <a:lnTo>
                    <a:pt x="1060981" y="138511"/>
                  </a:lnTo>
                  <a:lnTo>
                    <a:pt x="1015886" y="259061"/>
                  </a:lnTo>
                  <a:cubicBezTo>
                    <a:pt x="1011049" y="272084"/>
                    <a:pt x="1007291" y="281051"/>
                    <a:pt x="1004612" y="285962"/>
                  </a:cubicBezTo>
                  <a:cubicBezTo>
                    <a:pt x="1001040" y="292585"/>
                    <a:pt x="996948" y="297440"/>
                    <a:pt x="992334" y="300529"/>
                  </a:cubicBezTo>
                  <a:cubicBezTo>
                    <a:pt x="987720" y="303617"/>
                    <a:pt x="982214" y="305161"/>
                    <a:pt x="975814" y="305161"/>
                  </a:cubicBezTo>
                  <a:cubicBezTo>
                    <a:pt x="971944" y="305161"/>
                    <a:pt x="967628" y="304342"/>
                    <a:pt x="962866" y="302705"/>
                  </a:cubicBezTo>
                  <a:lnTo>
                    <a:pt x="960634" y="283841"/>
                  </a:lnTo>
                  <a:cubicBezTo>
                    <a:pt x="965024" y="285032"/>
                    <a:pt x="968856" y="285627"/>
                    <a:pt x="972131" y="285627"/>
                  </a:cubicBezTo>
                  <a:cubicBezTo>
                    <a:pt x="976595" y="285627"/>
                    <a:pt x="980167" y="284883"/>
                    <a:pt x="982846" y="283395"/>
                  </a:cubicBezTo>
                  <a:cubicBezTo>
                    <a:pt x="985525" y="281907"/>
                    <a:pt x="987720" y="279823"/>
                    <a:pt x="989432" y="277144"/>
                  </a:cubicBezTo>
                  <a:cubicBezTo>
                    <a:pt x="990697" y="275135"/>
                    <a:pt x="992743" y="270149"/>
                    <a:pt x="995571" y="262187"/>
                  </a:cubicBezTo>
                  <a:cubicBezTo>
                    <a:pt x="995943" y="261071"/>
                    <a:pt x="996538" y="259433"/>
                    <a:pt x="997357" y="257275"/>
                  </a:cubicBezTo>
                  <a:close/>
                  <a:moveTo>
                    <a:pt x="888043" y="135832"/>
                  </a:moveTo>
                  <a:cubicBezTo>
                    <a:pt x="904339" y="135832"/>
                    <a:pt x="917659" y="141171"/>
                    <a:pt x="928003" y="151849"/>
                  </a:cubicBezTo>
                  <a:cubicBezTo>
                    <a:pt x="938347" y="162528"/>
                    <a:pt x="943518" y="177280"/>
                    <a:pt x="943518" y="196107"/>
                  </a:cubicBezTo>
                  <a:cubicBezTo>
                    <a:pt x="943518" y="211362"/>
                    <a:pt x="941230" y="223361"/>
                    <a:pt x="936654" y="232105"/>
                  </a:cubicBezTo>
                  <a:cubicBezTo>
                    <a:pt x="932077" y="240849"/>
                    <a:pt x="925417" y="247639"/>
                    <a:pt x="916673" y="252476"/>
                  </a:cubicBezTo>
                  <a:cubicBezTo>
                    <a:pt x="907930" y="257313"/>
                    <a:pt x="898386" y="259731"/>
                    <a:pt x="888043" y="259731"/>
                  </a:cubicBezTo>
                  <a:cubicBezTo>
                    <a:pt x="871448" y="259731"/>
                    <a:pt x="858035" y="254411"/>
                    <a:pt x="847803" y="243769"/>
                  </a:cubicBezTo>
                  <a:cubicBezTo>
                    <a:pt x="837571" y="233128"/>
                    <a:pt x="832455" y="217799"/>
                    <a:pt x="832455" y="197781"/>
                  </a:cubicBezTo>
                  <a:cubicBezTo>
                    <a:pt x="832455" y="175829"/>
                    <a:pt x="838557" y="159570"/>
                    <a:pt x="850761" y="149003"/>
                  </a:cubicBezTo>
                  <a:cubicBezTo>
                    <a:pt x="860956" y="140222"/>
                    <a:pt x="873383" y="135832"/>
                    <a:pt x="888043" y="135832"/>
                  </a:cubicBezTo>
                  <a:close/>
                  <a:moveTo>
                    <a:pt x="710863" y="112726"/>
                  </a:moveTo>
                  <a:lnTo>
                    <a:pt x="710863" y="162174"/>
                  </a:lnTo>
                  <a:lnTo>
                    <a:pt x="746247" y="162174"/>
                  </a:lnTo>
                  <a:cubicBezTo>
                    <a:pt x="755846" y="162174"/>
                    <a:pt x="762729" y="161542"/>
                    <a:pt x="766896" y="160277"/>
                  </a:cubicBezTo>
                  <a:cubicBezTo>
                    <a:pt x="772403" y="158640"/>
                    <a:pt x="776552" y="155924"/>
                    <a:pt x="779342" y="152128"/>
                  </a:cubicBezTo>
                  <a:cubicBezTo>
                    <a:pt x="782133" y="148333"/>
                    <a:pt x="783528" y="143571"/>
                    <a:pt x="783528" y="137841"/>
                  </a:cubicBezTo>
                  <a:cubicBezTo>
                    <a:pt x="783528" y="132409"/>
                    <a:pt x="782226" y="127628"/>
                    <a:pt x="779621" y="123498"/>
                  </a:cubicBezTo>
                  <a:cubicBezTo>
                    <a:pt x="777017" y="119368"/>
                    <a:pt x="773296" y="116540"/>
                    <a:pt x="768459" y="115014"/>
                  </a:cubicBezTo>
                  <a:cubicBezTo>
                    <a:pt x="763622" y="113489"/>
                    <a:pt x="755325" y="112726"/>
                    <a:pt x="743568" y="112726"/>
                  </a:cubicBezTo>
                  <a:close/>
                  <a:moveTo>
                    <a:pt x="689208" y="93416"/>
                  </a:moveTo>
                  <a:lnTo>
                    <a:pt x="750600" y="93416"/>
                  </a:lnTo>
                  <a:cubicBezTo>
                    <a:pt x="763101" y="93416"/>
                    <a:pt x="773129" y="95071"/>
                    <a:pt x="780682" y="98383"/>
                  </a:cubicBezTo>
                  <a:cubicBezTo>
                    <a:pt x="788235" y="101694"/>
                    <a:pt x="794151" y="106792"/>
                    <a:pt x="798429" y="113675"/>
                  </a:cubicBezTo>
                  <a:cubicBezTo>
                    <a:pt x="802708" y="120558"/>
                    <a:pt x="804848" y="127758"/>
                    <a:pt x="804848" y="135274"/>
                  </a:cubicBezTo>
                  <a:cubicBezTo>
                    <a:pt x="804848" y="142269"/>
                    <a:pt x="802950" y="148854"/>
                    <a:pt x="799155" y="155031"/>
                  </a:cubicBezTo>
                  <a:cubicBezTo>
                    <a:pt x="795360" y="161207"/>
                    <a:pt x="789630" y="166193"/>
                    <a:pt x="781965" y="169988"/>
                  </a:cubicBezTo>
                  <a:cubicBezTo>
                    <a:pt x="791862" y="172890"/>
                    <a:pt x="799471" y="177838"/>
                    <a:pt x="804792" y="184833"/>
                  </a:cubicBezTo>
                  <a:cubicBezTo>
                    <a:pt x="810112" y="191828"/>
                    <a:pt x="812773" y="200088"/>
                    <a:pt x="812773" y="209613"/>
                  </a:cubicBezTo>
                  <a:cubicBezTo>
                    <a:pt x="812773" y="217278"/>
                    <a:pt x="811154" y="224403"/>
                    <a:pt x="807917" y="230989"/>
                  </a:cubicBezTo>
                  <a:cubicBezTo>
                    <a:pt x="804680" y="237574"/>
                    <a:pt x="800680" y="242653"/>
                    <a:pt x="795918" y="246225"/>
                  </a:cubicBezTo>
                  <a:cubicBezTo>
                    <a:pt x="791155" y="249797"/>
                    <a:pt x="785184" y="252494"/>
                    <a:pt x="778003" y="254318"/>
                  </a:cubicBezTo>
                  <a:cubicBezTo>
                    <a:pt x="770822" y="256141"/>
                    <a:pt x="762022" y="257052"/>
                    <a:pt x="751604" y="257052"/>
                  </a:cubicBezTo>
                  <a:lnTo>
                    <a:pt x="689208" y="257052"/>
                  </a:lnTo>
                  <a:close/>
                  <a:moveTo>
                    <a:pt x="190500" y="0"/>
                  </a:moveTo>
                  <a:cubicBezTo>
                    <a:pt x="295710" y="0"/>
                    <a:pt x="381000" y="87774"/>
                    <a:pt x="381000" y="196049"/>
                  </a:cubicBezTo>
                  <a:cubicBezTo>
                    <a:pt x="381000" y="304324"/>
                    <a:pt x="295710" y="392098"/>
                    <a:pt x="190500" y="392098"/>
                  </a:cubicBezTo>
                  <a:cubicBezTo>
                    <a:pt x="85290" y="392098"/>
                    <a:pt x="0" y="304324"/>
                    <a:pt x="0" y="196049"/>
                  </a:cubicBezTo>
                  <a:cubicBezTo>
                    <a:pt x="0" y="87774"/>
                    <a:pt x="85290" y="0"/>
                    <a:pt x="190500" y="0"/>
                  </a:cubicBezTo>
                  <a:close/>
                </a:path>
              </a:pathLst>
            </a:custGeom>
            <a:solidFill>
              <a:srgbClr val="ADD8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7937073" y="6212495"/>
            <a:ext cx="863758" cy="369332"/>
          </a:xfrm>
          <a:prstGeom prst="rect">
            <a:avLst/>
          </a:prstGeom>
          <a:noFill/>
        </p:spPr>
        <p:txBody>
          <a:bodyPr wrap="square" rtlCol="0">
            <a:spAutoFit/>
          </a:bodyPr>
          <a:lstStyle/>
          <a:p>
            <a:r>
              <a:rPr lang="en-US" b="1" dirty="0" smtClean="0"/>
              <a:t>N = 59</a:t>
            </a:r>
            <a:endParaRPr lang="en-US" b="1" dirty="0"/>
          </a:p>
        </p:txBody>
      </p:sp>
    </p:spTree>
    <p:extLst>
      <p:ext uri="{BB962C8B-B14F-4D97-AF65-F5344CB8AC3E}">
        <p14:creationId xmlns:p14="http://schemas.microsoft.com/office/powerpoint/2010/main" val="2962612699"/>
      </p:ext>
    </p:extLst>
  </p:cSld>
  <p:clrMapOvr>
    <a:masterClrMapping/>
  </p:clrMapOvr>
  <p:transition spd="slow">
    <p:wheel spokes="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lstStyle/>
          <a:p>
            <a:r>
              <a:rPr lang="en-US" dirty="0" smtClean="0"/>
              <a:t>Analysis Methods</a:t>
            </a:r>
            <a:endParaRPr lang="en-US" dirty="0"/>
          </a:p>
        </p:txBody>
      </p:sp>
      <p:sp>
        <p:nvSpPr>
          <p:cNvPr id="3" name="Content Placeholder 2"/>
          <p:cNvSpPr>
            <a:spLocks noGrp="1"/>
          </p:cNvSpPr>
          <p:nvPr>
            <p:ph idx="1"/>
          </p:nvPr>
        </p:nvSpPr>
        <p:spPr>
          <a:xfrm>
            <a:off x="457200" y="1676400"/>
            <a:ext cx="8229600" cy="4324350"/>
          </a:xfrm>
        </p:spPr>
        <p:txBody>
          <a:bodyPr/>
          <a:lstStyle/>
          <a:p>
            <a:r>
              <a:rPr lang="en-US" sz="2200" dirty="0" smtClean="0"/>
              <a:t>Linear Regression was used to assess the association between network connections and youth outcomes across four sessions during the Fall 2015 and Spring 2016 CC </a:t>
            </a:r>
            <a:r>
              <a:rPr lang="en-US" sz="2200" dirty="0" smtClean="0"/>
              <a:t>sessions</a:t>
            </a:r>
            <a:r>
              <a:rPr lang="en-US" sz="2200" dirty="0"/>
              <a:t>.</a:t>
            </a:r>
            <a:endParaRPr lang="en-US" sz="2200" dirty="0" smtClean="0"/>
          </a:p>
          <a:p>
            <a:endParaRPr lang="en-US" sz="2200" dirty="0"/>
          </a:p>
          <a:p>
            <a:r>
              <a:rPr lang="en-US" sz="2200" dirty="0" smtClean="0"/>
              <a:t>Controlled </a:t>
            </a:r>
            <a:r>
              <a:rPr lang="en-US" sz="2200" dirty="0"/>
              <a:t>for baseline depression and important control </a:t>
            </a:r>
            <a:r>
              <a:rPr lang="en-US" sz="2200" dirty="0" smtClean="0"/>
              <a:t>variables.</a:t>
            </a:r>
          </a:p>
          <a:p>
            <a:endParaRPr lang="en-US" sz="2200" dirty="0"/>
          </a:p>
          <a:p>
            <a:r>
              <a:rPr lang="en-US" sz="2200" dirty="0" smtClean="0"/>
              <a:t>All network measures were standardized to be compared across different </a:t>
            </a:r>
            <a:r>
              <a:rPr lang="en-US" sz="2200" dirty="0" smtClean="0"/>
              <a:t>the 4 assessed sessions.</a:t>
            </a:r>
            <a:endParaRPr lang="en-US" sz="2200" dirty="0" smtClean="0"/>
          </a:p>
          <a:p>
            <a:pPr marL="109537" indent="0">
              <a:buNone/>
            </a:pPr>
            <a:endParaRPr lang="en-US" sz="2200" dirty="0" smtClean="0"/>
          </a:p>
          <a:p>
            <a:r>
              <a:rPr lang="en-US" sz="2200" dirty="0" smtClean="0"/>
              <a:t>This </a:t>
            </a:r>
            <a:r>
              <a:rPr lang="en-US" sz="2200" dirty="0"/>
              <a:t>study used hierarchical regression modeling to assess the addition of the social network measures at week 9 in a predictive model for mentee depression at week 11.</a:t>
            </a:r>
          </a:p>
          <a:p>
            <a:endParaRPr lang="en-US" sz="2200"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246" y="6503353"/>
            <a:ext cx="5810754" cy="354647"/>
          </a:xfrm>
          <a:prstGeom prst="rect">
            <a:avLst/>
          </a:prstGeom>
        </p:spPr>
      </p:pic>
    </p:spTree>
    <p:extLst>
      <p:ext uri="{BB962C8B-B14F-4D97-AF65-F5344CB8AC3E}">
        <p14:creationId xmlns:p14="http://schemas.microsoft.com/office/powerpoint/2010/main" val="30330554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600"/>
            <a:ext cx="8229600" cy="1066800"/>
          </a:xfrm>
        </p:spPr>
        <p:txBody>
          <a:bodyPr/>
          <a:lstStyle/>
          <a:p>
            <a:pPr algn="ctr"/>
            <a:r>
              <a:rPr lang="en-US" sz="8000" dirty="0" smtClean="0"/>
              <a:t>Results</a:t>
            </a:r>
            <a:endParaRPr lang="en-US" sz="8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246" y="6503353"/>
            <a:ext cx="5810754" cy="354647"/>
          </a:xfrm>
          <a:prstGeom prst="rect">
            <a:avLst/>
          </a:prstGeom>
        </p:spPr>
      </p:pic>
    </p:spTree>
    <p:extLst>
      <p:ext uri="{BB962C8B-B14F-4D97-AF65-F5344CB8AC3E}">
        <p14:creationId xmlns:p14="http://schemas.microsoft.com/office/powerpoint/2010/main" val="33669678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066800"/>
          </a:xfrm>
        </p:spPr>
        <p:txBody>
          <a:bodyPr/>
          <a:lstStyle/>
          <a:p>
            <a:r>
              <a:rPr lang="en-US" dirty="0" smtClean="0"/>
              <a:t>Model Comparison (N=83)</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246" y="6503353"/>
            <a:ext cx="5810754" cy="354647"/>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458442462"/>
              </p:ext>
            </p:extLst>
          </p:nvPr>
        </p:nvGraphicFramePr>
        <p:xfrm>
          <a:off x="0" y="1309780"/>
          <a:ext cx="9158029" cy="557784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761192709"/>
                    </a:ext>
                  </a:extLst>
                </a:gridCol>
                <a:gridCol w="1219200">
                  <a:extLst>
                    <a:ext uri="{9D8B030D-6E8A-4147-A177-3AD203B41FA5}">
                      <a16:colId xmlns:a16="http://schemas.microsoft.com/office/drawing/2014/main" val="4173495153"/>
                    </a:ext>
                  </a:extLst>
                </a:gridCol>
                <a:gridCol w="228600">
                  <a:extLst>
                    <a:ext uri="{9D8B030D-6E8A-4147-A177-3AD203B41FA5}">
                      <a16:colId xmlns:a16="http://schemas.microsoft.com/office/drawing/2014/main" val="244443301"/>
                    </a:ext>
                  </a:extLst>
                </a:gridCol>
                <a:gridCol w="1143000">
                  <a:extLst>
                    <a:ext uri="{9D8B030D-6E8A-4147-A177-3AD203B41FA5}">
                      <a16:colId xmlns:a16="http://schemas.microsoft.com/office/drawing/2014/main" val="960440429"/>
                    </a:ext>
                  </a:extLst>
                </a:gridCol>
                <a:gridCol w="2362201">
                  <a:extLst>
                    <a:ext uri="{9D8B030D-6E8A-4147-A177-3AD203B41FA5}">
                      <a16:colId xmlns:a16="http://schemas.microsoft.com/office/drawing/2014/main" val="2075758160"/>
                    </a:ext>
                  </a:extLst>
                </a:gridCol>
                <a:gridCol w="1336040">
                  <a:extLst>
                    <a:ext uri="{9D8B030D-6E8A-4147-A177-3AD203B41FA5}">
                      <a16:colId xmlns:a16="http://schemas.microsoft.com/office/drawing/2014/main" val="1901903487"/>
                    </a:ext>
                  </a:extLst>
                </a:gridCol>
                <a:gridCol w="1116388">
                  <a:extLst>
                    <a:ext uri="{9D8B030D-6E8A-4147-A177-3AD203B41FA5}">
                      <a16:colId xmlns:a16="http://schemas.microsoft.com/office/drawing/2014/main" val="2042617884"/>
                    </a:ext>
                  </a:extLst>
                </a:gridCol>
              </a:tblGrid>
              <a:tr h="0">
                <a:tc gridSpan="4">
                  <a:txBody>
                    <a:bodyPr/>
                    <a:lstStyle/>
                    <a:p>
                      <a:pPr algn="ctr"/>
                      <a:r>
                        <a:rPr lang="en-US" sz="1800" b="1" dirty="0" smtClean="0">
                          <a:latin typeface="+mj-lt"/>
                        </a:rPr>
                        <a:t>Reduced</a:t>
                      </a:r>
                      <a:r>
                        <a:rPr lang="en-US" sz="1800" b="1" baseline="0" dirty="0" smtClean="0">
                          <a:latin typeface="+mj-lt"/>
                        </a:rPr>
                        <a:t> Model</a:t>
                      </a:r>
                      <a:endParaRPr lang="en-US" sz="1800" b="1" dirty="0">
                        <a:latin typeface="+mj-lt"/>
                      </a:endParaRPr>
                    </a:p>
                  </a:txBody>
                  <a:tcPr anchor="ctr">
                    <a:solidFill>
                      <a:srgbClr val="990000"/>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a:r>
                        <a:rPr lang="en-US" sz="1800" b="1" dirty="0" smtClean="0">
                          <a:latin typeface="+mj-lt"/>
                        </a:rPr>
                        <a:t>Full Model</a:t>
                      </a:r>
                      <a:endParaRPr lang="en-US" sz="1800" b="1" dirty="0">
                        <a:latin typeface="+mj-lt"/>
                      </a:endParaRPr>
                    </a:p>
                  </a:txBody>
                  <a:tcPr anchor="ctr">
                    <a:solidFill>
                      <a:srgbClr val="00B05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33533761"/>
                  </a:ext>
                </a:extLst>
              </a:tr>
              <a:tr h="0">
                <a:tc>
                  <a:txBody>
                    <a:bodyPr/>
                    <a:lstStyle/>
                    <a:p>
                      <a:pPr algn="ctr"/>
                      <a:r>
                        <a:rPr lang="en-US" sz="1200" b="1" dirty="0" smtClean="0">
                          <a:latin typeface="+mj-lt"/>
                        </a:rPr>
                        <a:t>Variable</a:t>
                      </a:r>
                      <a:endParaRPr lang="en-US" sz="1200" b="1" dirty="0">
                        <a:latin typeface="+mj-lt"/>
                      </a:endParaRPr>
                    </a:p>
                  </a:txBody>
                  <a:tcPr anchor="ctr"/>
                </a:tc>
                <a:tc>
                  <a:txBody>
                    <a:bodyPr/>
                    <a:lstStyle/>
                    <a:p>
                      <a:pPr algn="ctr"/>
                      <a:r>
                        <a:rPr lang="en-US" sz="1200" b="1" dirty="0" smtClean="0">
                          <a:latin typeface="+mj-lt"/>
                        </a:rPr>
                        <a:t>Estimate</a:t>
                      </a:r>
                      <a:endParaRPr lang="en-US" sz="1200" b="1" dirty="0">
                        <a:latin typeface="+mj-lt"/>
                      </a:endParaRPr>
                    </a:p>
                  </a:txBody>
                  <a:tcPr anchor="ctr"/>
                </a:tc>
                <a:tc gridSpan="2">
                  <a:txBody>
                    <a:bodyPr/>
                    <a:lstStyle/>
                    <a:p>
                      <a:pPr algn="ctr"/>
                      <a:r>
                        <a:rPr lang="en-US" sz="1200" b="1" dirty="0" smtClean="0">
                          <a:latin typeface="+mj-lt"/>
                        </a:rPr>
                        <a:t>95% CI</a:t>
                      </a:r>
                      <a:endParaRPr lang="en-US" sz="1200" b="1" dirty="0">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latin typeface="+mj-lt"/>
                        </a:rPr>
                        <a:t>Variable</a:t>
                      </a:r>
                      <a:endParaRPr lang="en-US" sz="1200" b="1" dirty="0">
                        <a:latin typeface="+mj-lt"/>
                      </a:endParaRPr>
                    </a:p>
                  </a:txBody>
                  <a:tcPr anchor="ctr"/>
                </a:tc>
                <a:tc>
                  <a:txBody>
                    <a:bodyPr/>
                    <a:lstStyle/>
                    <a:p>
                      <a:pPr algn="ctr"/>
                      <a:r>
                        <a:rPr lang="en-US" sz="1200" b="1" dirty="0" smtClean="0">
                          <a:latin typeface="+mj-lt"/>
                        </a:rPr>
                        <a:t>Estimate</a:t>
                      </a:r>
                      <a:endParaRPr lang="en-US" sz="1200" b="1" dirty="0">
                        <a:latin typeface="+mj-lt"/>
                      </a:endParaRPr>
                    </a:p>
                  </a:txBody>
                  <a:tcPr anchor="ctr"/>
                </a:tc>
                <a:tc>
                  <a:txBody>
                    <a:bodyPr/>
                    <a:lstStyle/>
                    <a:p>
                      <a:pPr algn="ctr"/>
                      <a:r>
                        <a:rPr lang="en-US" sz="1200" b="1" dirty="0" smtClean="0">
                          <a:latin typeface="+mj-lt"/>
                        </a:rPr>
                        <a:t>95% CI</a:t>
                      </a:r>
                      <a:endParaRPr lang="en-US" sz="1200" b="1" dirty="0">
                        <a:latin typeface="+mj-lt"/>
                      </a:endParaRPr>
                    </a:p>
                  </a:txBody>
                  <a:tcPr anchor="ctr"/>
                </a:tc>
                <a:extLst>
                  <a:ext uri="{0D108BD9-81ED-4DB2-BD59-A6C34878D82A}">
                    <a16:rowId xmlns:a16="http://schemas.microsoft.com/office/drawing/2014/main" val="898965460"/>
                  </a:ext>
                </a:extLst>
              </a:tr>
              <a:tr h="0">
                <a:tc>
                  <a:txBody>
                    <a:bodyPr/>
                    <a:lstStyle/>
                    <a:p>
                      <a:pPr algn="ctr"/>
                      <a:r>
                        <a:rPr lang="en-US" sz="1200" b="1" dirty="0" smtClean="0">
                          <a:latin typeface="+mj-lt"/>
                        </a:rPr>
                        <a:t>Baseline Depression</a:t>
                      </a:r>
                      <a:endParaRPr lang="en-US" sz="1200" b="1" dirty="0">
                        <a:latin typeface="+mj-lt"/>
                      </a:endParaRPr>
                    </a:p>
                  </a:txBody>
                  <a:tcPr anchor="ctr"/>
                </a:tc>
                <a:tc>
                  <a:txBody>
                    <a:bodyPr/>
                    <a:lstStyle/>
                    <a:p>
                      <a:pPr algn="ctr"/>
                      <a:r>
                        <a:rPr lang="en-US" sz="1200" b="1" dirty="0" smtClean="0">
                          <a:latin typeface="+mj-lt"/>
                        </a:rPr>
                        <a:t> 0.54</a:t>
                      </a:r>
                      <a:endParaRPr lang="en-US" sz="1200" b="1" dirty="0">
                        <a:latin typeface="+mj-lt"/>
                      </a:endParaRPr>
                    </a:p>
                  </a:txBody>
                  <a:tcPr anchor="ctr"/>
                </a:tc>
                <a:tc gridSpan="2">
                  <a:txBody>
                    <a:bodyPr/>
                    <a:lstStyle/>
                    <a:p>
                      <a:pPr algn="ctr"/>
                      <a:r>
                        <a:rPr lang="en-US" sz="1200" b="1" dirty="0" smtClean="0">
                          <a:latin typeface="+mj-lt"/>
                        </a:rPr>
                        <a:t>[0.39 – 0.69]</a:t>
                      </a:r>
                      <a:endParaRPr lang="en-US" sz="1200" b="1" dirty="0">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latin typeface="+mj-lt"/>
                        </a:rPr>
                        <a:t>Baseline</a:t>
                      </a:r>
                      <a:r>
                        <a:rPr lang="en-US" sz="1200" b="1" baseline="0" dirty="0" smtClean="0">
                          <a:latin typeface="+mj-lt"/>
                        </a:rPr>
                        <a:t> </a:t>
                      </a:r>
                      <a:r>
                        <a:rPr lang="en-US" sz="1200" b="1" dirty="0" smtClean="0">
                          <a:latin typeface="+mj-lt"/>
                        </a:rPr>
                        <a:t>Depression</a:t>
                      </a:r>
                      <a:endParaRPr lang="en-US" sz="1200" b="1" dirty="0">
                        <a:latin typeface="+mj-lt"/>
                      </a:endParaRPr>
                    </a:p>
                  </a:txBody>
                  <a:tcPr anchor="ctr"/>
                </a:tc>
                <a:tc>
                  <a:txBody>
                    <a:bodyPr/>
                    <a:lstStyle/>
                    <a:p>
                      <a:pPr algn="ctr"/>
                      <a:r>
                        <a:rPr lang="en-US" sz="1200" b="1" dirty="0" smtClean="0">
                          <a:latin typeface="+mj-lt"/>
                        </a:rPr>
                        <a:t> 0.54</a:t>
                      </a:r>
                      <a:endParaRPr lang="en-US" sz="1200" b="1" dirty="0">
                        <a:latin typeface="+mj-lt"/>
                      </a:endParaRPr>
                    </a:p>
                  </a:txBody>
                  <a:tcPr anchor="ctr"/>
                </a:tc>
                <a:tc>
                  <a:txBody>
                    <a:bodyPr/>
                    <a:lstStyle/>
                    <a:p>
                      <a:pPr algn="ctr"/>
                      <a:r>
                        <a:rPr lang="en-US" sz="1200" b="1" dirty="0" smtClean="0">
                          <a:latin typeface="+mj-lt"/>
                        </a:rPr>
                        <a:t>[0.39-0.69]</a:t>
                      </a:r>
                      <a:endParaRPr lang="en-US" sz="1200" b="1" dirty="0">
                        <a:latin typeface="+mj-lt"/>
                      </a:endParaRPr>
                    </a:p>
                  </a:txBody>
                  <a:tcPr anchor="ctr"/>
                </a:tc>
                <a:extLst>
                  <a:ext uri="{0D108BD9-81ED-4DB2-BD59-A6C34878D82A}">
                    <a16:rowId xmlns:a16="http://schemas.microsoft.com/office/drawing/2014/main" val="3273936530"/>
                  </a:ext>
                </a:extLst>
              </a:tr>
              <a:tr h="0">
                <a:tc>
                  <a:txBody>
                    <a:bodyPr/>
                    <a:lstStyle/>
                    <a:p>
                      <a:pPr algn="ctr"/>
                      <a:r>
                        <a:rPr lang="en-US" sz="1200" b="1" dirty="0" smtClean="0">
                          <a:latin typeface="+mj-lt"/>
                        </a:rPr>
                        <a:t>Age</a:t>
                      </a:r>
                      <a:endParaRPr lang="en-US" sz="1200" b="1" dirty="0">
                        <a:latin typeface="+mj-lt"/>
                      </a:endParaRPr>
                    </a:p>
                  </a:txBody>
                  <a:tcPr anchor="ctr"/>
                </a:tc>
                <a:tc>
                  <a:txBody>
                    <a:bodyPr/>
                    <a:lstStyle/>
                    <a:p>
                      <a:pPr algn="ctr"/>
                      <a:r>
                        <a:rPr lang="en-US" sz="1200" b="1" dirty="0" smtClean="0">
                          <a:latin typeface="+mj-lt"/>
                        </a:rPr>
                        <a:t> 0.17</a:t>
                      </a:r>
                      <a:endParaRPr lang="en-US" sz="1200" b="1" dirty="0">
                        <a:latin typeface="+mj-lt"/>
                      </a:endParaRPr>
                    </a:p>
                  </a:txBody>
                  <a:tcPr anchor="ctr"/>
                </a:tc>
                <a:tc gridSpan="2">
                  <a:txBody>
                    <a:bodyPr/>
                    <a:lstStyle/>
                    <a:p>
                      <a:pPr algn="ctr"/>
                      <a:r>
                        <a:rPr lang="en-US" sz="1200" b="1" dirty="0" smtClean="0">
                          <a:latin typeface="+mj-lt"/>
                        </a:rPr>
                        <a:t>[0.04 – 0.30]</a:t>
                      </a:r>
                      <a:endParaRPr lang="en-US" sz="1200" b="1" dirty="0">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latin typeface="+mj-lt"/>
                        </a:rPr>
                        <a:t>Age</a:t>
                      </a:r>
                      <a:endParaRPr lang="en-US" sz="1200" b="1" dirty="0">
                        <a:latin typeface="+mj-lt"/>
                      </a:endParaRPr>
                    </a:p>
                  </a:txBody>
                  <a:tcPr anchor="ctr"/>
                </a:tc>
                <a:tc>
                  <a:txBody>
                    <a:bodyPr/>
                    <a:lstStyle/>
                    <a:p>
                      <a:pPr algn="ctr"/>
                      <a:r>
                        <a:rPr lang="en-US" sz="1200" b="1" dirty="0" smtClean="0">
                          <a:latin typeface="+mj-lt"/>
                        </a:rPr>
                        <a:t> 0.15</a:t>
                      </a:r>
                      <a:endParaRPr lang="en-US" sz="1200" b="1" dirty="0">
                        <a:latin typeface="+mj-lt"/>
                      </a:endParaRPr>
                    </a:p>
                  </a:txBody>
                  <a:tcPr anchor="ctr"/>
                </a:tc>
                <a:tc>
                  <a:txBody>
                    <a:bodyPr/>
                    <a:lstStyle/>
                    <a:p>
                      <a:pPr algn="ctr"/>
                      <a:r>
                        <a:rPr lang="en-US" sz="1200" b="1" dirty="0" smtClean="0">
                          <a:latin typeface="+mj-lt"/>
                        </a:rPr>
                        <a:t>[0.03-0.29]</a:t>
                      </a:r>
                      <a:endParaRPr lang="en-US" sz="1200" b="1" dirty="0">
                        <a:latin typeface="+mj-lt"/>
                      </a:endParaRPr>
                    </a:p>
                  </a:txBody>
                  <a:tcPr anchor="ctr"/>
                </a:tc>
                <a:extLst>
                  <a:ext uri="{0D108BD9-81ED-4DB2-BD59-A6C34878D82A}">
                    <a16:rowId xmlns:a16="http://schemas.microsoft.com/office/drawing/2014/main" val="3003336913"/>
                  </a:ext>
                </a:extLst>
              </a:tr>
              <a:tr h="0">
                <a:tc>
                  <a:txBody>
                    <a:bodyPr/>
                    <a:lstStyle/>
                    <a:p>
                      <a:pPr algn="ctr"/>
                      <a:r>
                        <a:rPr lang="en-US" sz="1200" b="1" dirty="0" smtClean="0">
                          <a:latin typeface="+mj-lt"/>
                        </a:rPr>
                        <a:t>Sex</a:t>
                      </a:r>
                      <a:endParaRPr lang="en-US" sz="1200" b="1" dirty="0">
                        <a:latin typeface="+mj-lt"/>
                      </a:endParaRPr>
                    </a:p>
                  </a:txBody>
                  <a:tcPr anchor="ctr"/>
                </a:tc>
                <a:tc>
                  <a:txBody>
                    <a:bodyPr/>
                    <a:lstStyle/>
                    <a:p>
                      <a:pPr algn="ctr"/>
                      <a:r>
                        <a:rPr lang="en-US" sz="1200" b="1" dirty="0" smtClean="0">
                          <a:latin typeface="+mj-lt"/>
                        </a:rPr>
                        <a:t>-0.41</a:t>
                      </a:r>
                      <a:endParaRPr lang="en-US" sz="1200" b="1" dirty="0">
                        <a:latin typeface="+mj-lt"/>
                      </a:endParaRPr>
                    </a:p>
                  </a:txBody>
                  <a:tcPr anchor="ctr"/>
                </a:tc>
                <a:tc gridSpan="2">
                  <a:txBody>
                    <a:bodyPr/>
                    <a:lstStyle/>
                    <a:p>
                      <a:pPr algn="ctr"/>
                      <a:r>
                        <a:rPr lang="en-US" sz="1200" b="1" dirty="0" smtClean="0">
                          <a:latin typeface="+mj-lt"/>
                        </a:rPr>
                        <a:t>[-0.91 – 0.09]</a:t>
                      </a:r>
                      <a:endParaRPr lang="en-US" sz="1200" b="1" dirty="0">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latin typeface="+mj-lt"/>
                        </a:rPr>
                        <a:t>Sex </a:t>
                      </a:r>
                      <a:endParaRPr lang="en-US" sz="1200" b="1" dirty="0">
                        <a:latin typeface="+mj-lt"/>
                      </a:endParaRPr>
                    </a:p>
                  </a:txBody>
                  <a:tcPr anchor="ctr"/>
                </a:tc>
                <a:tc>
                  <a:txBody>
                    <a:bodyPr/>
                    <a:lstStyle/>
                    <a:p>
                      <a:pPr algn="ctr"/>
                      <a:r>
                        <a:rPr lang="en-US" sz="1200" b="1" dirty="0" smtClean="0">
                          <a:latin typeface="+mj-lt"/>
                        </a:rPr>
                        <a:t>-0.40</a:t>
                      </a:r>
                      <a:endParaRPr lang="en-US" sz="1200" b="1" dirty="0">
                        <a:latin typeface="+mj-lt"/>
                      </a:endParaRPr>
                    </a:p>
                  </a:txBody>
                  <a:tcPr anchor="ctr"/>
                </a:tc>
                <a:tc>
                  <a:txBody>
                    <a:bodyPr/>
                    <a:lstStyle/>
                    <a:p>
                      <a:pPr algn="ctr"/>
                      <a:r>
                        <a:rPr lang="en-US" sz="1200" b="1" dirty="0" smtClean="0">
                          <a:latin typeface="+mj-lt"/>
                        </a:rPr>
                        <a:t>[-0.92-0.13]</a:t>
                      </a:r>
                      <a:endParaRPr lang="en-US" sz="1200" b="1" dirty="0">
                        <a:latin typeface="+mj-lt"/>
                      </a:endParaRPr>
                    </a:p>
                  </a:txBody>
                  <a:tcPr anchor="ctr"/>
                </a:tc>
                <a:extLst>
                  <a:ext uri="{0D108BD9-81ED-4DB2-BD59-A6C34878D82A}">
                    <a16:rowId xmlns:a16="http://schemas.microsoft.com/office/drawing/2014/main" val="2522980425"/>
                  </a:ext>
                </a:extLst>
              </a:tr>
              <a:tr h="0">
                <a:tc>
                  <a:txBody>
                    <a:bodyPr/>
                    <a:lstStyle/>
                    <a:p>
                      <a:pPr algn="ctr"/>
                      <a:r>
                        <a:rPr lang="en-US" sz="1200" b="1" dirty="0" smtClean="0">
                          <a:latin typeface="+mj-lt"/>
                        </a:rPr>
                        <a:t>Race</a:t>
                      </a:r>
                    </a:p>
                  </a:txBody>
                  <a:tcPr anchor="ctr">
                    <a:solidFill>
                      <a:schemeClr val="bg1">
                        <a:lumMod val="75000"/>
                      </a:schemeClr>
                    </a:solidFill>
                  </a:tcPr>
                </a:tc>
                <a:tc gridSpan="3">
                  <a:txBody>
                    <a:bodyPr/>
                    <a:lstStyle/>
                    <a:p>
                      <a:pPr algn="ctr"/>
                      <a:endParaRPr lang="en-US" sz="1200" b="1" dirty="0">
                        <a:latin typeface="+mj-lt"/>
                      </a:endParaRPr>
                    </a:p>
                  </a:txBody>
                  <a:tcPr anchor="ctr">
                    <a:solidFill>
                      <a:schemeClr val="bg1">
                        <a:lumMod val="75000"/>
                      </a:schemeClr>
                    </a:solidFill>
                  </a:tcPr>
                </a:tc>
                <a:tc hMerge="1">
                  <a:txBody>
                    <a:bodyPr/>
                    <a:lstStyle/>
                    <a:p>
                      <a:endParaRPr lang="en-US" dirty="0"/>
                    </a:p>
                  </a:txBody>
                  <a:tcPr anchor="ctr">
                    <a:solidFill>
                      <a:schemeClr val="bg1">
                        <a:lumMod val="75000"/>
                      </a:schemeClr>
                    </a:solidFill>
                  </a:tcPr>
                </a:tc>
                <a:tc hMerge="1">
                  <a:txBody>
                    <a:bodyPr/>
                    <a:lstStyle/>
                    <a:p>
                      <a:endParaRPr lang="en-US"/>
                    </a:p>
                  </a:txBody>
                  <a:tcPr anchor="ctr">
                    <a:solidFill>
                      <a:schemeClr val="bg1">
                        <a:lumMod val="75000"/>
                      </a:schemeClr>
                    </a:solidFill>
                  </a:tcPr>
                </a:tc>
                <a:tc>
                  <a:txBody>
                    <a:bodyPr/>
                    <a:lstStyle/>
                    <a:p>
                      <a:pPr algn="ctr"/>
                      <a:r>
                        <a:rPr lang="en-US" sz="1200" b="1" dirty="0" smtClean="0">
                          <a:latin typeface="+mj-lt"/>
                        </a:rPr>
                        <a:t>Race</a:t>
                      </a:r>
                    </a:p>
                  </a:txBody>
                  <a:tcPr anchor="ctr">
                    <a:solidFill>
                      <a:schemeClr val="bg1">
                        <a:lumMod val="75000"/>
                      </a:schemeClr>
                    </a:solidFill>
                  </a:tcPr>
                </a:tc>
                <a:tc gridSpan="2">
                  <a:txBody>
                    <a:bodyPr/>
                    <a:lstStyle/>
                    <a:p>
                      <a:pPr algn="ctr"/>
                      <a:endParaRPr lang="en-US" sz="1200" b="1" dirty="0">
                        <a:latin typeface="+mj-lt"/>
                      </a:endParaRPr>
                    </a:p>
                  </a:txBody>
                  <a:tcPr anchor="ctr">
                    <a:solidFill>
                      <a:schemeClr val="bg1">
                        <a:lumMod val="75000"/>
                      </a:schemeClr>
                    </a:solidFill>
                  </a:tcPr>
                </a:tc>
                <a:tc hMerge="1">
                  <a:txBody>
                    <a:bodyPr/>
                    <a:lstStyle/>
                    <a:p>
                      <a:pPr algn="ctr"/>
                      <a:endParaRPr lang="en-US" sz="1200" b="1" dirty="0" smtClean="0">
                        <a:latin typeface="+mj-lt"/>
                      </a:endParaRPr>
                    </a:p>
                  </a:txBody>
                  <a:tcPr anchor="ctr">
                    <a:solidFill>
                      <a:schemeClr val="bg1">
                        <a:lumMod val="75000"/>
                      </a:schemeClr>
                    </a:solidFill>
                  </a:tcPr>
                </a:tc>
                <a:extLst>
                  <a:ext uri="{0D108BD9-81ED-4DB2-BD59-A6C34878D82A}">
                    <a16:rowId xmlns:a16="http://schemas.microsoft.com/office/drawing/2014/main" val="2428768768"/>
                  </a:ext>
                </a:extLst>
              </a:tr>
              <a:tr h="0">
                <a:tc>
                  <a:txBody>
                    <a:bodyPr/>
                    <a:lstStyle/>
                    <a:p>
                      <a:pPr algn="ctr"/>
                      <a:r>
                        <a:rPr lang="en-US" sz="1200" b="1" dirty="0" smtClean="0">
                          <a:solidFill>
                            <a:schemeClr val="tx1"/>
                          </a:solidFill>
                          <a:latin typeface="+mj-lt"/>
                        </a:rPr>
                        <a:t>White</a:t>
                      </a:r>
                      <a:endParaRPr lang="en-US" sz="1200" b="1" dirty="0">
                        <a:solidFill>
                          <a:schemeClr val="tx1"/>
                        </a:solidFill>
                        <a:latin typeface="+mj-lt"/>
                      </a:endParaRPr>
                    </a:p>
                  </a:txBody>
                  <a:tcPr anchor="ctr"/>
                </a:tc>
                <a:tc>
                  <a:txBody>
                    <a:bodyPr/>
                    <a:lstStyle/>
                    <a:p>
                      <a:pPr algn="ctr"/>
                      <a:r>
                        <a:rPr lang="en-US" sz="1200" b="1" dirty="0" smtClean="0">
                          <a:solidFill>
                            <a:schemeClr val="bg1">
                              <a:lumMod val="50000"/>
                            </a:schemeClr>
                          </a:solidFill>
                          <a:latin typeface="+mj-lt"/>
                        </a:rPr>
                        <a:t>Reference</a:t>
                      </a:r>
                      <a:endParaRPr lang="en-US" sz="1200" b="1" dirty="0">
                        <a:solidFill>
                          <a:schemeClr val="bg1">
                            <a:lumMod val="50000"/>
                          </a:schemeClr>
                        </a:solidFill>
                        <a:latin typeface="+mj-lt"/>
                      </a:endParaRPr>
                    </a:p>
                  </a:txBody>
                  <a:tcPr anchor="ctr"/>
                </a:tc>
                <a:tc gridSpan="2">
                  <a:txBody>
                    <a:bodyPr/>
                    <a:lstStyle/>
                    <a:p>
                      <a:pPr algn="ctr"/>
                      <a:r>
                        <a:rPr lang="en-US" sz="1200" b="1" dirty="0" smtClean="0">
                          <a:solidFill>
                            <a:schemeClr val="bg1">
                              <a:lumMod val="50000"/>
                            </a:schemeClr>
                          </a:solidFill>
                          <a:latin typeface="+mj-lt"/>
                        </a:rPr>
                        <a:t>Reference</a:t>
                      </a:r>
                      <a:endParaRPr lang="en-US" sz="1200" b="1" dirty="0">
                        <a:solidFill>
                          <a:schemeClr val="bg1">
                            <a:lumMod val="50000"/>
                          </a:schemeClr>
                        </a:solidFill>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solidFill>
                            <a:schemeClr val="tx1"/>
                          </a:solidFill>
                          <a:latin typeface="+mj-lt"/>
                        </a:rPr>
                        <a:t>White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kern="1200" dirty="0" smtClean="0">
                          <a:solidFill>
                            <a:schemeClr val="bg1">
                              <a:lumMod val="50000"/>
                            </a:schemeClr>
                          </a:solidFill>
                          <a:latin typeface="+mj-lt"/>
                          <a:ea typeface="+mn-ea"/>
                          <a:cs typeface="+mn-cs"/>
                        </a:rPr>
                        <a:t>Reference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kern="1200" dirty="0" smtClean="0">
                          <a:solidFill>
                            <a:schemeClr val="bg1">
                              <a:lumMod val="50000"/>
                            </a:schemeClr>
                          </a:solidFill>
                          <a:latin typeface="+mj-lt"/>
                          <a:ea typeface="+mn-ea"/>
                          <a:cs typeface="+mn-cs"/>
                        </a:rPr>
                        <a:t>Reference</a:t>
                      </a:r>
                    </a:p>
                  </a:txBody>
                  <a:tcPr anchor="ctr"/>
                </a:tc>
                <a:extLst>
                  <a:ext uri="{0D108BD9-81ED-4DB2-BD59-A6C34878D82A}">
                    <a16:rowId xmlns:a16="http://schemas.microsoft.com/office/drawing/2014/main" val="856099123"/>
                  </a:ext>
                </a:extLst>
              </a:tr>
              <a:tr h="0">
                <a:tc>
                  <a:txBody>
                    <a:bodyPr/>
                    <a:lstStyle/>
                    <a:p>
                      <a:pPr algn="ctr"/>
                      <a:r>
                        <a:rPr lang="en-US" sz="1200" b="1" dirty="0" smtClean="0">
                          <a:solidFill>
                            <a:schemeClr val="tx1"/>
                          </a:solidFill>
                          <a:latin typeface="+mj-lt"/>
                        </a:rPr>
                        <a:t>Hispanic</a:t>
                      </a:r>
                      <a:endParaRPr lang="en-US" sz="1200" b="1" dirty="0">
                        <a:solidFill>
                          <a:schemeClr val="tx1"/>
                        </a:solidFill>
                        <a:latin typeface="+mj-lt"/>
                      </a:endParaRPr>
                    </a:p>
                  </a:txBody>
                  <a:tcPr anchor="ctr"/>
                </a:tc>
                <a:tc>
                  <a:txBody>
                    <a:bodyPr/>
                    <a:lstStyle/>
                    <a:p>
                      <a:pPr algn="ctr"/>
                      <a:r>
                        <a:rPr lang="en-US" sz="1200" b="1" dirty="0" smtClean="0">
                          <a:latin typeface="+mj-lt"/>
                        </a:rPr>
                        <a:t>-0.57</a:t>
                      </a:r>
                      <a:endParaRPr lang="en-US" sz="1200" b="1" dirty="0">
                        <a:latin typeface="+mj-lt"/>
                      </a:endParaRPr>
                    </a:p>
                  </a:txBody>
                  <a:tcPr anchor="ctr"/>
                </a:tc>
                <a:tc gridSpan="2">
                  <a:txBody>
                    <a:bodyPr/>
                    <a:lstStyle/>
                    <a:p>
                      <a:pPr algn="ctr"/>
                      <a:r>
                        <a:rPr lang="en-US" sz="1200" b="1" dirty="0" smtClean="0">
                          <a:latin typeface="+mj-lt"/>
                        </a:rPr>
                        <a:t>[-1.25 – 0.11]</a:t>
                      </a:r>
                      <a:endParaRPr lang="en-US" sz="1200" b="1" dirty="0">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solidFill>
                            <a:schemeClr val="tx1"/>
                          </a:solidFill>
                          <a:latin typeface="+mj-lt"/>
                        </a:rPr>
                        <a:t>Hispanic</a:t>
                      </a:r>
                      <a:endParaRPr lang="en-US" sz="1200" b="1" dirty="0">
                        <a:solidFill>
                          <a:schemeClr val="tx1"/>
                        </a:solidFill>
                        <a:latin typeface="+mj-lt"/>
                      </a:endParaRPr>
                    </a:p>
                  </a:txBody>
                  <a:tcPr anchor="ctr"/>
                </a:tc>
                <a:tc>
                  <a:txBody>
                    <a:bodyPr/>
                    <a:lstStyle/>
                    <a:p>
                      <a:pPr algn="ctr"/>
                      <a:r>
                        <a:rPr lang="en-US" sz="1200" b="1" dirty="0" smtClean="0">
                          <a:latin typeface="+mj-lt"/>
                        </a:rPr>
                        <a:t>-0.76</a:t>
                      </a:r>
                      <a:endParaRPr lang="en-US" sz="1200" b="1" dirty="0">
                        <a:latin typeface="+mj-lt"/>
                      </a:endParaRPr>
                    </a:p>
                  </a:txBody>
                  <a:tcPr anchor="ctr"/>
                </a:tc>
                <a:tc>
                  <a:txBody>
                    <a:bodyPr/>
                    <a:lstStyle/>
                    <a:p>
                      <a:pPr algn="ctr"/>
                      <a:r>
                        <a:rPr lang="en-US" sz="1200" b="1" dirty="0" smtClean="0">
                          <a:latin typeface="+mj-lt"/>
                        </a:rPr>
                        <a:t>[-</a:t>
                      </a:r>
                      <a:r>
                        <a:rPr lang="en-US" sz="1200" b="1" dirty="0" smtClean="0">
                          <a:latin typeface="+mj-lt"/>
                        </a:rPr>
                        <a:t>1.45 -</a:t>
                      </a:r>
                      <a:r>
                        <a:rPr lang="en-US" sz="1200" b="1" baseline="0" dirty="0" smtClean="0">
                          <a:latin typeface="+mj-lt"/>
                        </a:rPr>
                        <a:t> </a:t>
                      </a:r>
                      <a:r>
                        <a:rPr lang="en-US" sz="1200" b="1" dirty="0" smtClean="0">
                          <a:latin typeface="+mj-lt"/>
                        </a:rPr>
                        <a:t>0.08</a:t>
                      </a:r>
                      <a:r>
                        <a:rPr lang="en-US" sz="1200" b="1" dirty="0" smtClean="0">
                          <a:latin typeface="+mj-lt"/>
                        </a:rPr>
                        <a:t>]</a:t>
                      </a:r>
                      <a:endParaRPr lang="en-US" sz="1200" b="1" dirty="0">
                        <a:latin typeface="+mj-lt"/>
                      </a:endParaRPr>
                    </a:p>
                  </a:txBody>
                  <a:tcPr anchor="ctr"/>
                </a:tc>
                <a:extLst>
                  <a:ext uri="{0D108BD9-81ED-4DB2-BD59-A6C34878D82A}">
                    <a16:rowId xmlns:a16="http://schemas.microsoft.com/office/drawing/2014/main" val="50509494"/>
                  </a:ext>
                </a:extLst>
              </a:tr>
              <a:tr h="0">
                <a:tc>
                  <a:txBody>
                    <a:bodyPr/>
                    <a:lstStyle/>
                    <a:p>
                      <a:pPr algn="ctr"/>
                      <a:r>
                        <a:rPr lang="en-US" sz="1200" b="1" dirty="0" smtClean="0">
                          <a:solidFill>
                            <a:schemeClr val="tx1"/>
                          </a:solidFill>
                          <a:latin typeface="+mj-lt"/>
                        </a:rPr>
                        <a:t>Other</a:t>
                      </a:r>
                      <a:endParaRPr lang="en-US" sz="1200" b="1" dirty="0">
                        <a:solidFill>
                          <a:schemeClr val="tx1"/>
                        </a:solidFill>
                        <a:latin typeface="+mj-lt"/>
                      </a:endParaRPr>
                    </a:p>
                  </a:txBody>
                  <a:tcPr anchor="ctr"/>
                </a:tc>
                <a:tc>
                  <a:txBody>
                    <a:bodyPr/>
                    <a:lstStyle/>
                    <a:p>
                      <a:pPr algn="ctr"/>
                      <a:r>
                        <a:rPr lang="en-US" sz="1200" b="1" dirty="0" smtClean="0">
                          <a:latin typeface="+mj-lt"/>
                        </a:rPr>
                        <a:t>-0.03</a:t>
                      </a:r>
                      <a:endParaRPr lang="en-US" sz="1200" b="1" dirty="0">
                        <a:latin typeface="+mj-lt"/>
                      </a:endParaRPr>
                    </a:p>
                  </a:txBody>
                  <a:tcPr anchor="ctr"/>
                </a:tc>
                <a:tc gridSpan="2">
                  <a:txBody>
                    <a:bodyPr/>
                    <a:lstStyle/>
                    <a:p>
                      <a:pPr algn="ctr"/>
                      <a:r>
                        <a:rPr lang="en-US" sz="1200" b="1" dirty="0" smtClean="0">
                          <a:latin typeface="+mj-lt"/>
                        </a:rPr>
                        <a:t>[-0.55 – 0.71]</a:t>
                      </a:r>
                      <a:endParaRPr lang="en-US" sz="1200" b="1" dirty="0">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solidFill>
                            <a:schemeClr val="tx1"/>
                          </a:solidFill>
                          <a:latin typeface="+mj-lt"/>
                        </a:rPr>
                        <a:t>Other</a:t>
                      </a:r>
                      <a:endParaRPr lang="en-US" sz="1200" b="1" dirty="0">
                        <a:solidFill>
                          <a:schemeClr val="tx1"/>
                        </a:solidFill>
                        <a:latin typeface="+mj-lt"/>
                      </a:endParaRPr>
                    </a:p>
                  </a:txBody>
                  <a:tcPr anchor="ctr"/>
                </a:tc>
                <a:tc>
                  <a:txBody>
                    <a:bodyPr/>
                    <a:lstStyle/>
                    <a:p>
                      <a:pPr algn="ctr"/>
                      <a:r>
                        <a:rPr lang="en-US" sz="1200" b="1" dirty="0" smtClean="0">
                          <a:latin typeface="+mj-lt"/>
                        </a:rPr>
                        <a:t>0.05</a:t>
                      </a:r>
                      <a:endParaRPr lang="en-US" sz="1200" b="1" dirty="0">
                        <a:latin typeface="+mj-lt"/>
                      </a:endParaRPr>
                    </a:p>
                  </a:txBody>
                  <a:tcPr anchor="ctr"/>
                </a:tc>
                <a:tc>
                  <a:txBody>
                    <a:bodyPr/>
                    <a:lstStyle/>
                    <a:p>
                      <a:pPr algn="ctr"/>
                      <a:r>
                        <a:rPr lang="en-US" sz="1200" b="1" dirty="0" smtClean="0">
                          <a:latin typeface="+mj-lt"/>
                        </a:rPr>
                        <a:t>[-</a:t>
                      </a:r>
                      <a:r>
                        <a:rPr lang="en-US" sz="1200" b="1" dirty="0" smtClean="0">
                          <a:latin typeface="+mj-lt"/>
                        </a:rPr>
                        <a:t>0.58 - 0.68</a:t>
                      </a:r>
                      <a:r>
                        <a:rPr lang="en-US" sz="1200" b="1" dirty="0" smtClean="0">
                          <a:latin typeface="+mj-lt"/>
                        </a:rPr>
                        <a:t>]</a:t>
                      </a:r>
                      <a:endParaRPr lang="en-US" sz="1200" b="1" dirty="0">
                        <a:latin typeface="+mj-lt"/>
                      </a:endParaRPr>
                    </a:p>
                  </a:txBody>
                  <a:tcPr anchor="ctr"/>
                </a:tc>
                <a:extLst>
                  <a:ext uri="{0D108BD9-81ED-4DB2-BD59-A6C34878D82A}">
                    <a16:rowId xmlns:a16="http://schemas.microsoft.com/office/drawing/2014/main" val="4219764157"/>
                  </a:ext>
                </a:extLst>
              </a:tr>
              <a:tr h="0">
                <a:tc>
                  <a:txBody>
                    <a:bodyPr/>
                    <a:lstStyle/>
                    <a:p>
                      <a:pPr algn="ctr"/>
                      <a:r>
                        <a:rPr lang="en-US" sz="1200" b="1" dirty="0" smtClean="0">
                          <a:latin typeface="+mj-lt"/>
                        </a:rPr>
                        <a:t>Night</a:t>
                      </a:r>
                    </a:p>
                  </a:txBody>
                  <a:tcPr anchor="ctr">
                    <a:solidFill>
                      <a:schemeClr val="bg1">
                        <a:lumMod val="75000"/>
                      </a:schemeClr>
                    </a:solidFill>
                  </a:tcPr>
                </a:tc>
                <a:tc gridSpan="3">
                  <a:txBody>
                    <a:bodyPr/>
                    <a:lstStyle/>
                    <a:p>
                      <a:pPr algn="ctr"/>
                      <a:endParaRPr lang="en-US" sz="1200" b="1" dirty="0">
                        <a:latin typeface="+mj-lt"/>
                      </a:endParaRPr>
                    </a:p>
                  </a:txBody>
                  <a:tcPr anchor="ctr">
                    <a:solidFill>
                      <a:schemeClr val="bg1">
                        <a:lumMod val="75000"/>
                      </a:schemeClr>
                    </a:solidFill>
                  </a:tcPr>
                </a:tc>
                <a:tc hMerge="1">
                  <a:txBody>
                    <a:bodyPr/>
                    <a:lstStyle/>
                    <a:p>
                      <a:endParaRPr lang="en-US"/>
                    </a:p>
                  </a:txBody>
                  <a:tcPr/>
                </a:tc>
                <a:tc hMerge="1">
                  <a:txBody>
                    <a:bodyPr/>
                    <a:lstStyle/>
                    <a:p>
                      <a:endParaRPr lang="en-US"/>
                    </a:p>
                  </a:txBody>
                  <a:tcPr/>
                </a:tc>
                <a:tc>
                  <a:txBody>
                    <a:bodyPr/>
                    <a:lstStyle/>
                    <a:p>
                      <a:pPr algn="ctr"/>
                      <a:r>
                        <a:rPr lang="en-US" sz="1200" b="1" dirty="0" smtClean="0">
                          <a:latin typeface="+mj-lt"/>
                        </a:rPr>
                        <a:t>Night</a:t>
                      </a:r>
                    </a:p>
                  </a:txBody>
                  <a:tcPr anchor="ctr">
                    <a:solidFill>
                      <a:schemeClr val="bg1">
                        <a:lumMod val="75000"/>
                      </a:schemeClr>
                    </a:solidFill>
                  </a:tcPr>
                </a:tc>
                <a:tc gridSpan="2">
                  <a:txBody>
                    <a:bodyPr/>
                    <a:lstStyle/>
                    <a:p>
                      <a:pPr algn="ctr"/>
                      <a:endParaRPr lang="en-US" sz="1200" b="1" dirty="0">
                        <a:latin typeface="+mj-lt"/>
                      </a:endParaRPr>
                    </a:p>
                  </a:txBody>
                  <a:tcPr anchor="ctr">
                    <a:solidFill>
                      <a:schemeClr val="bg1">
                        <a:lumMod val="75000"/>
                      </a:schemeClr>
                    </a:solidFill>
                  </a:tcPr>
                </a:tc>
                <a:tc hMerge="1">
                  <a:txBody>
                    <a:bodyPr/>
                    <a:lstStyle/>
                    <a:p>
                      <a:pPr algn="ctr"/>
                      <a:endParaRPr lang="en-US" sz="1200" b="1" dirty="0">
                        <a:latin typeface="+mj-lt"/>
                      </a:endParaRPr>
                    </a:p>
                  </a:txBody>
                  <a:tcPr anchor="ctr">
                    <a:solidFill>
                      <a:schemeClr val="bg1">
                        <a:lumMod val="75000"/>
                      </a:schemeClr>
                    </a:solidFill>
                  </a:tcPr>
                </a:tc>
                <a:extLst>
                  <a:ext uri="{0D108BD9-81ED-4DB2-BD59-A6C34878D82A}">
                    <a16:rowId xmlns:a16="http://schemas.microsoft.com/office/drawing/2014/main" val="801602060"/>
                  </a:ext>
                </a:extLst>
              </a:tr>
              <a:tr h="0">
                <a:tc>
                  <a:txBody>
                    <a:bodyPr/>
                    <a:lstStyle/>
                    <a:p>
                      <a:pPr algn="ctr"/>
                      <a:r>
                        <a:rPr lang="en-US" sz="1200" b="1" dirty="0" smtClean="0">
                          <a:latin typeface="+mj-lt"/>
                        </a:rPr>
                        <a:t>Monday</a:t>
                      </a:r>
                    </a:p>
                  </a:txBody>
                  <a:tcPr anchor="ctr"/>
                </a:tc>
                <a:tc gridSpan="2">
                  <a:txBody>
                    <a:bodyPr/>
                    <a:lstStyle/>
                    <a:p>
                      <a:pPr algn="ctr"/>
                      <a:r>
                        <a:rPr lang="en-US" sz="1200" b="1" dirty="0" smtClean="0">
                          <a:solidFill>
                            <a:schemeClr val="bg1">
                              <a:lumMod val="50000"/>
                            </a:schemeClr>
                          </a:solidFill>
                          <a:latin typeface="+mj-lt"/>
                        </a:rPr>
                        <a:t>Reference</a:t>
                      </a:r>
                      <a:endParaRPr lang="en-US" sz="1200" b="1" dirty="0">
                        <a:solidFill>
                          <a:schemeClr val="bg1">
                            <a:lumMod val="50000"/>
                          </a:schemeClr>
                        </a:solidFill>
                        <a:latin typeface="+mj-lt"/>
                      </a:endParaRPr>
                    </a:p>
                  </a:txBody>
                  <a:tcPr anchor="ctr"/>
                </a:tc>
                <a:tc h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kern="1200" dirty="0" smtClean="0">
                          <a:solidFill>
                            <a:schemeClr val="bg1">
                              <a:lumMod val="50000"/>
                            </a:schemeClr>
                          </a:solidFill>
                          <a:latin typeface="+mj-lt"/>
                          <a:ea typeface="+mn-ea"/>
                          <a:cs typeface="+mn-cs"/>
                        </a:rPr>
                        <a:t>Reference</a:t>
                      </a:r>
                    </a:p>
                  </a:txBody>
                  <a:tcPr anchor="ctr"/>
                </a:tc>
                <a:tc>
                  <a:txBody>
                    <a:bodyPr/>
                    <a:lstStyle/>
                    <a:p>
                      <a:pPr algn="ctr"/>
                      <a:r>
                        <a:rPr lang="en-US" sz="1200" b="1" dirty="0" smtClean="0">
                          <a:latin typeface="+mj-lt"/>
                        </a:rPr>
                        <a:t>Monday</a:t>
                      </a:r>
                      <a:endParaRPr lang="en-US" sz="1200" b="1" dirty="0" smtClean="0">
                        <a:latin typeface="+mj-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kern="1200" dirty="0" smtClean="0">
                          <a:solidFill>
                            <a:schemeClr val="bg1">
                              <a:lumMod val="50000"/>
                            </a:schemeClr>
                          </a:solidFill>
                          <a:latin typeface="+mj-lt"/>
                          <a:ea typeface="+mn-ea"/>
                          <a:cs typeface="+mn-cs"/>
                        </a:rPr>
                        <a:t>Reference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kern="1200" dirty="0" smtClean="0">
                          <a:solidFill>
                            <a:schemeClr val="bg1">
                              <a:lumMod val="50000"/>
                            </a:schemeClr>
                          </a:solidFill>
                          <a:latin typeface="+mj-lt"/>
                          <a:ea typeface="+mn-ea"/>
                          <a:cs typeface="+mn-cs"/>
                        </a:rPr>
                        <a:t>Reference</a:t>
                      </a:r>
                    </a:p>
                  </a:txBody>
                  <a:tcPr anchor="ctr"/>
                </a:tc>
                <a:extLst>
                  <a:ext uri="{0D108BD9-81ED-4DB2-BD59-A6C34878D82A}">
                    <a16:rowId xmlns:a16="http://schemas.microsoft.com/office/drawing/2014/main" val="849312823"/>
                  </a:ext>
                </a:extLst>
              </a:tr>
              <a:tr h="0">
                <a:tc>
                  <a:txBody>
                    <a:bodyPr/>
                    <a:lstStyle/>
                    <a:p>
                      <a:pPr algn="ctr"/>
                      <a:r>
                        <a:rPr lang="en-US" sz="1200" b="1" dirty="0" smtClean="0">
                          <a:latin typeface="+mj-lt"/>
                        </a:rPr>
                        <a:t>Tuesday</a:t>
                      </a:r>
                    </a:p>
                  </a:txBody>
                  <a:tcPr anchor="ctr"/>
                </a:tc>
                <a:tc gridSpan="2">
                  <a:txBody>
                    <a:bodyPr/>
                    <a:lstStyle/>
                    <a:p>
                      <a:pPr algn="ctr"/>
                      <a:r>
                        <a:rPr lang="en-US" sz="1200" b="1" dirty="0" smtClean="0">
                          <a:latin typeface="+mj-lt"/>
                        </a:rPr>
                        <a:t>0.50</a:t>
                      </a:r>
                      <a:endParaRPr lang="en-US" sz="1200" b="1" dirty="0">
                        <a:latin typeface="+mj-lt"/>
                      </a:endParaRPr>
                    </a:p>
                  </a:txBody>
                  <a:tcPr anchor="ctr"/>
                </a:tc>
                <a:tc hMerge="1">
                  <a:txBody>
                    <a:bodyPr/>
                    <a:lstStyle/>
                    <a:p>
                      <a:endParaRPr lang="en-US"/>
                    </a:p>
                  </a:txBody>
                  <a:tcPr/>
                </a:tc>
                <a:tc>
                  <a:txBody>
                    <a:bodyPr/>
                    <a:lstStyle/>
                    <a:p>
                      <a:pPr algn="ctr"/>
                      <a:r>
                        <a:rPr lang="en-US" sz="1200" b="1" dirty="0" smtClean="0">
                          <a:latin typeface="+mj-lt"/>
                        </a:rPr>
                        <a:t>[-0.24 – 1.24]</a:t>
                      </a:r>
                      <a:endParaRPr lang="en-US" sz="1200" b="1" dirty="0">
                        <a:latin typeface="+mj-lt"/>
                      </a:endParaRPr>
                    </a:p>
                  </a:txBody>
                  <a:tcPr anchor="ctr"/>
                </a:tc>
                <a:tc>
                  <a:txBody>
                    <a:bodyPr/>
                    <a:lstStyle/>
                    <a:p>
                      <a:pPr algn="ctr"/>
                      <a:r>
                        <a:rPr lang="en-US" sz="1200" b="1" dirty="0" smtClean="0">
                          <a:latin typeface="+mj-lt"/>
                        </a:rPr>
                        <a:t>Tuesday</a:t>
                      </a:r>
                      <a:endParaRPr lang="en-US" sz="1200" b="1" dirty="0" smtClean="0">
                        <a:latin typeface="+mj-lt"/>
                      </a:endParaRPr>
                    </a:p>
                  </a:txBody>
                  <a:tcPr anchor="ctr"/>
                </a:tc>
                <a:tc>
                  <a:txBody>
                    <a:bodyPr/>
                    <a:lstStyle/>
                    <a:p>
                      <a:pPr algn="ctr"/>
                      <a:r>
                        <a:rPr lang="en-US" sz="1200" b="1" dirty="0" smtClean="0">
                          <a:latin typeface="+mj-lt"/>
                        </a:rPr>
                        <a:t>0.52</a:t>
                      </a:r>
                      <a:endParaRPr lang="en-US" sz="1200" b="1" dirty="0">
                        <a:latin typeface="+mj-lt"/>
                      </a:endParaRPr>
                    </a:p>
                  </a:txBody>
                  <a:tcPr anchor="ctr"/>
                </a:tc>
                <a:tc>
                  <a:txBody>
                    <a:bodyPr/>
                    <a:lstStyle/>
                    <a:p>
                      <a:pPr algn="ctr"/>
                      <a:r>
                        <a:rPr lang="en-US" sz="1200" b="1" dirty="0" smtClean="0">
                          <a:latin typeface="+mj-lt"/>
                        </a:rPr>
                        <a:t>[-0.24 - 1.28]</a:t>
                      </a:r>
                      <a:endParaRPr lang="en-US" sz="1200" b="1" dirty="0">
                        <a:latin typeface="+mj-lt"/>
                      </a:endParaRPr>
                    </a:p>
                  </a:txBody>
                  <a:tcPr anchor="ctr"/>
                </a:tc>
                <a:extLst>
                  <a:ext uri="{0D108BD9-81ED-4DB2-BD59-A6C34878D82A}">
                    <a16:rowId xmlns:a16="http://schemas.microsoft.com/office/drawing/2014/main" val="569758419"/>
                  </a:ext>
                </a:extLst>
              </a:tr>
              <a:tr h="0">
                <a:tc>
                  <a:txBody>
                    <a:bodyPr/>
                    <a:lstStyle/>
                    <a:p>
                      <a:pPr algn="ctr"/>
                      <a:r>
                        <a:rPr lang="en-US" sz="1200" b="1" dirty="0" smtClean="0">
                          <a:latin typeface="+mj-lt"/>
                        </a:rPr>
                        <a:t>Wednesday</a:t>
                      </a:r>
                    </a:p>
                  </a:txBody>
                  <a:tcPr anchor="ctr"/>
                </a:tc>
                <a:tc gridSpan="2">
                  <a:txBody>
                    <a:bodyPr/>
                    <a:lstStyle/>
                    <a:p>
                      <a:pPr algn="ctr"/>
                      <a:r>
                        <a:rPr lang="en-US" sz="1200" b="1" dirty="0" smtClean="0">
                          <a:latin typeface="+mj-lt"/>
                        </a:rPr>
                        <a:t>0.08</a:t>
                      </a:r>
                      <a:endParaRPr lang="en-US" sz="1200" b="1" dirty="0">
                        <a:latin typeface="+mj-lt"/>
                      </a:endParaRPr>
                    </a:p>
                  </a:txBody>
                  <a:tcPr anchor="ctr"/>
                </a:tc>
                <a:tc hMerge="1">
                  <a:txBody>
                    <a:bodyPr/>
                    <a:lstStyle/>
                    <a:p>
                      <a:endParaRPr lang="en-US"/>
                    </a:p>
                  </a:txBody>
                  <a:tcPr/>
                </a:tc>
                <a:tc>
                  <a:txBody>
                    <a:bodyPr/>
                    <a:lstStyle/>
                    <a:p>
                      <a:pPr algn="ctr"/>
                      <a:r>
                        <a:rPr lang="en-US" sz="1200" b="1" dirty="0" smtClean="0">
                          <a:latin typeface="+mj-lt"/>
                        </a:rPr>
                        <a:t>[-0.66</a:t>
                      </a:r>
                      <a:r>
                        <a:rPr lang="en-US" sz="1200" b="1" baseline="0" dirty="0" smtClean="0">
                          <a:latin typeface="+mj-lt"/>
                        </a:rPr>
                        <a:t> – 0.60</a:t>
                      </a:r>
                      <a:r>
                        <a:rPr lang="en-US" sz="1200" b="1" dirty="0" smtClean="0">
                          <a:latin typeface="+mj-lt"/>
                        </a:rPr>
                        <a:t>]</a:t>
                      </a:r>
                      <a:endParaRPr lang="en-US" sz="1200" b="1" dirty="0">
                        <a:latin typeface="+mj-lt"/>
                      </a:endParaRPr>
                    </a:p>
                  </a:txBody>
                  <a:tcPr anchor="ctr"/>
                </a:tc>
                <a:tc>
                  <a:txBody>
                    <a:bodyPr/>
                    <a:lstStyle/>
                    <a:p>
                      <a:pPr algn="ctr"/>
                      <a:r>
                        <a:rPr lang="en-US" sz="1200" b="1" dirty="0" smtClean="0">
                          <a:latin typeface="+mj-lt"/>
                        </a:rPr>
                        <a:t>Wednesday</a:t>
                      </a:r>
                      <a:endParaRPr lang="en-US" sz="1200" b="1" dirty="0" smtClean="0">
                        <a:latin typeface="+mj-lt"/>
                      </a:endParaRPr>
                    </a:p>
                  </a:txBody>
                  <a:tcPr anchor="ctr"/>
                </a:tc>
                <a:tc>
                  <a:txBody>
                    <a:bodyPr/>
                    <a:lstStyle/>
                    <a:p>
                      <a:pPr algn="ctr"/>
                      <a:r>
                        <a:rPr lang="en-US" sz="1200" b="1" dirty="0" smtClean="0">
                          <a:latin typeface="+mj-lt"/>
                        </a:rPr>
                        <a:t>0.16</a:t>
                      </a:r>
                      <a:endParaRPr lang="en-US" sz="1200" b="1" dirty="0">
                        <a:latin typeface="+mj-lt"/>
                      </a:endParaRPr>
                    </a:p>
                  </a:txBody>
                  <a:tcPr anchor="ctr"/>
                </a:tc>
                <a:tc>
                  <a:txBody>
                    <a:bodyPr/>
                    <a:lstStyle/>
                    <a:p>
                      <a:pPr algn="ctr"/>
                      <a:r>
                        <a:rPr lang="en-US" sz="1200" b="1" dirty="0" smtClean="0">
                          <a:latin typeface="+mj-lt"/>
                        </a:rPr>
                        <a:t>[-0.51 - 0.84]</a:t>
                      </a:r>
                      <a:endParaRPr lang="en-US" sz="1200" b="1" dirty="0">
                        <a:latin typeface="+mj-lt"/>
                      </a:endParaRPr>
                    </a:p>
                  </a:txBody>
                  <a:tcPr anchor="ctr"/>
                </a:tc>
                <a:extLst>
                  <a:ext uri="{0D108BD9-81ED-4DB2-BD59-A6C34878D82A}">
                    <a16:rowId xmlns:a16="http://schemas.microsoft.com/office/drawing/2014/main" val="283213369"/>
                  </a:ext>
                </a:extLst>
              </a:tr>
              <a:tr h="0">
                <a:tc rowSpan="4" gridSpan="4">
                  <a:txBody>
                    <a:bodyPr/>
                    <a:lstStyle/>
                    <a:p>
                      <a:pPr algn="ctr"/>
                      <a:endParaRPr lang="en-US" sz="1200" b="1" dirty="0">
                        <a:latin typeface="+mj-lt"/>
                      </a:endParaRPr>
                    </a:p>
                  </a:txBody>
                  <a:tcPr anchor="ctr"/>
                </a:tc>
                <a:tc rowSpan="4" hMerge="1">
                  <a:txBody>
                    <a:bodyPr/>
                    <a:lstStyle/>
                    <a:p>
                      <a:pPr algn="ctr"/>
                      <a:endParaRPr lang="en-US" sz="2700" b="1">
                        <a:latin typeface="+mj-lt"/>
                      </a:endParaRPr>
                    </a:p>
                  </a:txBody>
                  <a:tcPr anchor="ctr"/>
                </a:tc>
                <a:tc rowSpan="4" hMerge="1">
                  <a:txBody>
                    <a:bodyPr/>
                    <a:lstStyle/>
                    <a:p>
                      <a:endParaRPr lang="en-US"/>
                    </a:p>
                  </a:txBody>
                  <a:tcPr/>
                </a:tc>
                <a:tc rowSpan="4" h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baseline="0" dirty="0" smtClean="0">
                          <a:solidFill>
                            <a:srgbClr val="00B050"/>
                          </a:solidFill>
                          <a:latin typeface="+mj-lt"/>
                        </a:rPr>
                        <a:t>Inbound </a:t>
                      </a:r>
                      <a:r>
                        <a:rPr lang="en-US" sz="1200" b="1" baseline="0" dirty="0" smtClean="0">
                          <a:solidFill>
                            <a:srgbClr val="00B050"/>
                          </a:solidFill>
                          <a:latin typeface="+mj-lt"/>
                        </a:rPr>
                        <a:t>Centrality</a:t>
                      </a:r>
                      <a:endParaRPr lang="en-US" sz="1200" b="1" baseline="0" dirty="0" smtClean="0">
                        <a:solidFill>
                          <a:srgbClr val="00B050"/>
                        </a:solidFill>
                        <a:latin typeface="+mj-lt"/>
                      </a:endParaRPr>
                    </a:p>
                  </a:txBody>
                  <a:tcPr anchor="ctr"/>
                </a:tc>
                <a:tc>
                  <a:txBody>
                    <a:bodyPr/>
                    <a:lstStyle/>
                    <a:p>
                      <a:pPr algn="ctr"/>
                      <a:r>
                        <a:rPr lang="en-US" sz="1200" b="1" dirty="0" smtClean="0">
                          <a:solidFill>
                            <a:srgbClr val="00B050"/>
                          </a:solidFill>
                          <a:latin typeface="+mj-lt"/>
                        </a:rPr>
                        <a:t>-4.42</a:t>
                      </a:r>
                      <a:endParaRPr lang="en-US" sz="1200" b="1" dirty="0">
                        <a:solidFill>
                          <a:srgbClr val="00B050"/>
                        </a:solidFill>
                        <a:latin typeface="+mj-lt"/>
                      </a:endParaRPr>
                    </a:p>
                  </a:txBody>
                  <a:tcPr anchor="ctr"/>
                </a:tc>
                <a:tc>
                  <a:txBody>
                    <a:bodyPr/>
                    <a:lstStyle/>
                    <a:p>
                      <a:pPr algn="ctr"/>
                      <a:r>
                        <a:rPr lang="en-US" sz="1200" b="1" dirty="0" smtClean="0">
                          <a:solidFill>
                            <a:srgbClr val="00B050"/>
                          </a:solidFill>
                          <a:latin typeface="+mj-lt"/>
                        </a:rPr>
                        <a:t>[-13.78 - 4.95] </a:t>
                      </a:r>
                      <a:endParaRPr lang="en-US" sz="1200" b="1" dirty="0">
                        <a:solidFill>
                          <a:srgbClr val="00B050"/>
                        </a:solidFill>
                        <a:latin typeface="+mj-lt"/>
                      </a:endParaRPr>
                    </a:p>
                  </a:txBody>
                  <a:tcPr anchor="ctr"/>
                </a:tc>
                <a:extLst>
                  <a:ext uri="{0D108BD9-81ED-4DB2-BD59-A6C34878D82A}">
                    <a16:rowId xmlns:a16="http://schemas.microsoft.com/office/drawing/2014/main" val="2109427780"/>
                  </a:ext>
                </a:extLst>
              </a:tr>
              <a:tr h="0">
                <a:tc gridSpan="4" vMerge="1">
                  <a:txBody>
                    <a:bodyPr/>
                    <a:lstStyle/>
                    <a:p>
                      <a:pPr algn="ctr"/>
                      <a:endParaRPr lang="en-US" sz="2700" b="1">
                        <a:latin typeface="+mj-lt"/>
                      </a:endParaRPr>
                    </a:p>
                  </a:txBody>
                  <a:tcPr anchor="ctr"/>
                </a:tc>
                <a:tc hMerge="1" vMerge="1">
                  <a:txBody>
                    <a:bodyPr/>
                    <a:lstStyle/>
                    <a:p>
                      <a:pPr algn="ctr"/>
                      <a:endParaRPr lang="en-US" sz="2700" b="1">
                        <a:latin typeface="+mj-lt"/>
                      </a:endParaRPr>
                    </a:p>
                  </a:txBody>
                  <a:tcPr anchor="ctr"/>
                </a:tc>
                <a:tc hMerge="1" vMerge="1">
                  <a:txBody>
                    <a:bodyPr/>
                    <a:lstStyle/>
                    <a:p>
                      <a:endParaRPr lang="en-US"/>
                    </a:p>
                  </a:txBody>
                  <a:tcPr/>
                </a:tc>
                <a:tc hMerge="1"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baseline="0" dirty="0" smtClean="0">
                          <a:solidFill>
                            <a:srgbClr val="00B050"/>
                          </a:solidFill>
                          <a:latin typeface="+mj-lt"/>
                        </a:rPr>
                        <a:t>Outbound </a:t>
                      </a:r>
                      <a:r>
                        <a:rPr lang="en-US" sz="1200" b="1" baseline="0" dirty="0" smtClean="0">
                          <a:solidFill>
                            <a:srgbClr val="00B050"/>
                          </a:solidFill>
                          <a:latin typeface="+mj-lt"/>
                        </a:rPr>
                        <a:t>Centrality</a:t>
                      </a:r>
                      <a:endParaRPr lang="en-US" sz="1200" b="1" baseline="0" dirty="0" smtClean="0">
                        <a:solidFill>
                          <a:srgbClr val="00B050"/>
                        </a:solidFill>
                        <a:latin typeface="+mj-lt"/>
                      </a:endParaRPr>
                    </a:p>
                  </a:txBody>
                  <a:tcPr anchor="ctr"/>
                </a:tc>
                <a:tc>
                  <a:txBody>
                    <a:bodyPr/>
                    <a:lstStyle/>
                    <a:p>
                      <a:pPr algn="ctr"/>
                      <a:r>
                        <a:rPr lang="en-US" sz="1200" b="1" dirty="0" smtClean="0">
                          <a:solidFill>
                            <a:srgbClr val="00B050"/>
                          </a:solidFill>
                          <a:latin typeface="+mj-lt"/>
                        </a:rPr>
                        <a:t>-0.93</a:t>
                      </a:r>
                    </a:p>
                  </a:txBody>
                  <a:tcPr anchor="ctr"/>
                </a:tc>
                <a:tc>
                  <a:txBody>
                    <a:bodyPr/>
                    <a:lstStyle/>
                    <a:p>
                      <a:pPr algn="ctr"/>
                      <a:r>
                        <a:rPr lang="en-US" sz="1200" b="1" dirty="0" smtClean="0">
                          <a:solidFill>
                            <a:srgbClr val="00B050"/>
                          </a:solidFill>
                          <a:latin typeface="+mj-lt"/>
                        </a:rPr>
                        <a:t>[-3.27 - 1.41]</a:t>
                      </a:r>
                      <a:endParaRPr lang="en-US" sz="1200" b="1" dirty="0" smtClean="0">
                        <a:solidFill>
                          <a:srgbClr val="00B050"/>
                        </a:solidFill>
                        <a:latin typeface="+mj-lt"/>
                      </a:endParaRPr>
                    </a:p>
                  </a:txBody>
                  <a:tcPr anchor="ctr"/>
                </a:tc>
                <a:extLst>
                  <a:ext uri="{0D108BD9-81ED-4DB2-BD59-A6C34878D82A}">
                    <a16:rowId xmlns:a16="http://schemas.microsoft.com/office/drawing/2014/main" val="1221521892"/>
                  </a:ext>
                </a:extLst>
              </a:tr>
              <a:tr h="0">
                <a:tc gridSpan="4" vMerge="1">
                  <a:txBody>
                    <a:bodyPr/>
                    <a:lstStyle/>
                    <a:p>
                      <a:pPr algn="ctr"/>
                      <a:endParaRPr lang="en-US" sz="2700" b="1">
                        <a:latin typeface="+mj-lt"/>
                      </a:endParaRPr>
                    </a:p>
                  </a:txBody>
                  <a:tcPr anchor="ctr"/>
                </a:tc>
                <a:tc hMerge="1" vMerge="1">
                  <a:txBody>
                    <a:bodyPr/>
                    <a:lstStyle/>
                    <a:p>
                      <a:pPr algn="ctr"/>
                      <a:endParaRPr lang="en-US" sz="2700" b="1">
                        <a:latin typeface="+mj-lt"/>
                      </a:endParaRPr>
                    </a:p>
                  </a:txBody>
                  <a:tcPr anchor="ctr"/>
                </a:tc>
                <a:tc hMerge="1" vMerge="1">
                  <a:txBody>
                    <a:bodyPr/>
                    <a:lstStyle/>
                    <a:p>
                      <a:endParaRPr lang="en-US"/>
                    </a:p>
                  </a:txBody>
                  <a:tcPr/>
                </a:tc>
                <a:tc hMerge="1"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baseline="0" dirty="0" smtClean="0">
                          <a:solidFill>
                            <a:srgbClr val="00B050"/>
                          </a:solidFill>
                          <a:latin typeface="+mj-lt"/>
                        </a:rPr>
                        <a:t>Reciprocity</a:t>
                      </a:r>
                    </a:p>
                  </a:txBody>
                  <a:tcPr anchor="ctr"/>
                </a:tc>
                <a:tc>
                  <a:txBody>
                    <a:bodyPr/>
                    <a:lstStyle/>
                    <a:p>
                      <a:pPr algn="ctr"/>
                      <a:r>
                        <a:rPr lang="en-US" sz="1200" b="1" dirty="0" smtClean="0">
                          <a:solidFill>
                            <a:srgbClr val="00B050"/>
                          </a:solidFill>
                          <a:latin typeface="+mj-lt"/>
                        </a:rPr>
                        <a:t>-19.33</a:t>
                      </a:r>
                    </a:p>
                  </a:txBody>
                  <a:tcPr anchor="ctr"/>
                </a:tc>
                <a:tc>
                  <a:txBody>
                    <a:bodyPr/>
                    <a:lstStyle/>
                    <a:p>
                      <a:pPr algn="ctr"/>
                      <a:r>
                        <a:rPr lang="en-US" sz="1200" b="1" dirty="0" smtClean="0">
                          <a:solidFill>
                            <a:srgbClr val="00B050"/>
                          </a:solidFill>
                          <a:latin typeface="+mj-lt"/>
                        </a:rPr>
                        <a:t>[-32.54 - 6.11]</a:t>
                      </a:r>
                      <a:endParaRPr lang="en-US" sz="1200" b="1" dirty="0" smtClean="0">
                        <a:solidFill>
                          <a:srgbClr val="00B050"/>
                        </a:solidFill>
                        <a:latin typeface="+mj-lt"/>
                      </a:endParaRPr>
                    </a:p>
                  </a:txBody>
                  <a:tcPr anchor="ctr"/>
                </a:tc>
                <a:extLst>
                  <a:ext uri="{0D108BD9-81ED-4DB2-BD59-A6C34878D82A}">
                    <a16:rowId xmlns:a16="http://schemas.microsoft.com/office/drawing/2014/main" val="4088844601"/>
                  </a:ext>
                </a:extLst>
              </a:tr>
              <a:tr h="0">
                <a:tc gridSpan="4" vMerge="1">
                  <a:txBody>
                    <a:bodyPr/>
                    <a:lstStyle/>
                    <a:p>
                      <a:pPr algn="ctr"/>
                      <a:endParaRPr lang="en-US" sz="2700" b="1">
                        <a:latin typeface="+mj-lt"/>
                      </a:endParaRPr>
                    </a:p>
                  </a:txBody>
                  <a:tcPr anchor="ctr"/>
                </a:tc>
                <a:tc hMerge="1" vMerge="1">
                  <a:txBody>
                    <a:bodyPr/>
                    <a:lstStyle/>
                    <a:p>
                      <a:pPr algn="ctr"/>
                      <a:endParaRPr lang="en-US" sz="2700" b="1">
                        <a:latin typeface="+mj-lt"/>
                      </a:endParaRPr>
                    </a:p>
                  </a:txBody>
                  <a:tcPr anchor="ctr"/>
                </a:tc>
                <a:tc hMerge="1" vMerge="1">
                  <a:txBody>
                    <a:bodyPr/>
                    <a:lstStyle/>
                    <a:p>
                      <a:endParaRPr lang="en-US"/>
                    </a:p>
                  </a:txBody>
                  <a:tcPr/>
                </a:tc>
                <a:tc hMerge="1"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baseline="0" dirty="0" smtClean="0">
                          <a:solidFill>
                            <a:srgbClr val="00B050"/>
                          </a:solidFill>
                          <a:latin typeface="+mj-lt"/>
                        </a:rPr>
                        <a:t>Inbound </a:t>
                      </a:r>
                      <a:r>
                        <a:rPr lang="en-US" sz="1200" b="1" baseline="0" dirty="0" smtClean="0">
                          <a:solidFill>
                            <a:srgbClr val="00B050"/>
                          </a:solidFill>
                          <a:latin typeface="+mj-lt"/>
                        </a:rPr>
                        <a:t>Centrality </a:t>
                      </a:r>
                      <a:r>
                        <a:rPr lang="en-US" sz="1200" b="1" baseline="0" dirty="0" smtClean="0">
                          <a:solidFill>
                            <a:srgbClr val="00B050"/>
                          </a:solidFill>
                          <a:latin typeface="+mj-lt"/>
                        </a:rPr>
                        <a:t>* Reciprocity</a:t>
                      </a:r>
                    </a:p>
                  </a:txBody>
                  <a:tcPr anchor="ctr"/>
                </a:tc>
                <a:tc>
                  <a:txBody>
                    <a:bodyPr/>
                    <a:lstStyle/>
                    <a:p>
                      <a:pPr algn="ctr"/>
                      <a:r>
                        <a:rPr lang="en-US" sz="1200" b="1" dirty="0" smtClean="0">
                          <a:solidFill>
                            <a:srgbClr val="00B050"/>
                          </a:solidFill>
                          <a:latin typeface="+mj-lt"/>
                        </a:rPr>
                        <a:t>251.25</a:t>
                      </a:r>
                    </a:p>
                  </a:txBody>
                  <a:tcPr anchor="ctr"/>
                </a:tc>
                <a:tc>
                  <a:txBody>
                    <a:bodyPr/>
                    <a:lstStyle/>
                    <a:p>
                      <a:pPr algn="ctr"/>
                      <a:r>
                        <a:rPr lang="en-US" sz="1200" b="1" dirty="0" smtClean="0">
                          <a:solidFill>
                            <a:srgbClr val="00B050"/>
                          </a:solidFill>
                          <a:latin typeface="+mj-lt"/>
                        </a:rPr>
                        <a:t>[90.20 - 412.3]</a:t>
                      </a:r>
                      <a:endParaRPr lang="en-US" sz="1200" b="1" dirty="0" smtClean="0">
                        <a:solidFill>
                          <a:srgbClr val="00B050"/>
                        </a:solidFill>
                        <a:latin typeface="+mj-lt"/>
                      </a:endParaRPr>
                    </a:p>
                  </a:txBody>
                  <a:tcPr anchor="ctr"/>
                </a:tc>
                <a:extLst>
                  <a:ext uri="{0D108BD9-81ED-4DB2-BD59-A6C34878D82A}">
                    <a16:rowId xmlns:a16="http://schemas.microsoft.com/office/drawing/2014/main" val="3258334565"/>
                  </a:ext>
                </a:extLst>
              </a:tr>
              <a:tr h="0">
                <a:tc gridSpan="4">
                  <a:txBody>
                    <a:bodyPr/>
                    <a:lstStyle/>
                    <a:p>
                      <a:pPr algn="ctr"/>
                      <a:r>
                        <a:rPr lang="en-US" sz="1800" b="1" dirty="0" smtClean="0">
                          <a:solidFill>
                            <a:srgbClr val="FF0000"/>
                          </a:solidFill>
                          <a:latin typeface="+mj-lt"/>
                        </a:rPr>
                        <a:t>Reduced Model R</a:t>
                      </a:r>
                      <a:r>
                        <a:rPr lang="en-US" sz="1800" b="1" baseline="30000" dirty="0" smtClean="0">
                          <a:solidFill>
                            <a:srgbClr val="FF0000"/>
                          </a:solidFill>
                          <a:latin typeface="+mj-lt"/>
                        </a:rPr>
                        <a:t>2</a:t>
                      </a:r>
                      <a:r>
                        <a:rPr lang="en-US" sz="1800" b="1" baseline="0" dirty="0" smtClean="0">
                          <a:solidFill>
                            <a:srgbClr val="FF0000"/>
                          </a:solidFill>
                          <a:latin typeface="+mj-lt"/>
                        </a:rPr>
                        <a:t> = 0.55</a:t>
                      </a:r>
                      <a:endParaRPr lang="en-US" sz="1800" b="1" dirty="0">
                        <a:solidFill>
                          <a:srgbClr val="FF0000"/>
                        </a:solidFill>
                        <a:latin typeface="+mj-lt"/>
                      </a:endParaRPr>
                    </a:p>
                  </a:txBody>
                  <a:tcPr anchor="ctr">
                    <a:solidFill>
                      <a:srgbClr val="F0F3EE"/>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kern="1200" dirty="0" smtClean="0">
                          <a:solidFill>
                            <a:schemeClr val="dk1"/>
                          </a:solidFill>
                          <a:latin typeface="+mn-lt"/>
                          <a:ea typeface="+mn-ea"/>
                          <a:cs typeface="+mn-cs"/>
                        </a:rPr>
                        <a:t>12%</a:t>
                      </a:r>
                      <a:r>
                        <a:rPr kumimoji="0" lang="en-US" sz="1800" b="1" kern="1200" baseline="0" dirty="0" smtClean="0">
                          <a:solidFill>
                            <a:schemeClr val="dk1"/>
                          </a:solidFill>
                          <a:latin typeface="+mn-lt"/>
                          <a:ea typeface="+mn-ea"/>
                          <a:cs typeface="+mn-cs"/>
                        </a:rPr>
                        <a:t> increase in</a:t>
                      </a:r>
                      <a:r>
                        <a:rPr kumimoji="0" lang="en-US" sz="1800" b="1" kern="1200" dirty="0" smtClean="0">
                          <a:solidFill>
                            <a:schemeClr val="dk1"/>
                          </a:solidFill>
                          <a:latin typeface="+mn-lt"/>
                          <a:ea typeface="+mn-ea"/>
                          <a:cs typeface="+mn-cs"/>
                        </a:rPr>
                        <a:t> explained</a:t>
                      </a:r>
                      <a:r>
                        <a:rPr kumimoji="0" lang="en-US" sz="1800" b="1" kern="1200" baseline="0" dirty="0" smtClean="0">
                          <a:solidFill>
                            <a:schemeClr val="dk1"/>
                          </a:solidFill>
                          <a:latin typeface="+mn-lt"/>
                          <a:ea typeface="+mn-ea"/>
                          <a:cs typeface="+mn-cs"/>
                        </a:rPr>
                        <a:t> variance in post intervention depression</a:t>
                      </a:r>
                      <a:endParaRPr kumimoji="0" lang="en-US" sz="1800" b="1" kern="1200" dirty="0" smtClean="0">
                        <a:solidFill>
                          <a:schemeClr val="dk1"/>
                        </a:solidFill>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baseline="0" dirty="0" smtClean="0">
                        <a:solidFill>
                          <a:srgbClr val="00B050"/>
                        </a:solidFill>
                        <a:latin typeface="+mj-lt"/>
                      </a:endParaRPr>
                    </a:p>
                  </a:txBody>
                  <a:tcPr anchor="ctr"/>
                </a:tc>
                <a:tc rowSpan="2" hMerge="1">
                  <a:txBody>
                    <a:bodyPr/>
                    <a:lstStyle/>
                    <a:p>
                      <a:pPr algn="ctr"/>
                      <a:endParaRPr lang="en-US" sz="1200" b="1" dirty="0" smtClean="0">
                        <a:solidFill>
                          <a:srgbClr val="00B050"/>
                        </a:solidFill>
                        <a:latin typeface="+mj-lt"/>
                      </a:endParaRPr>
                    </a:p>
                  </a:txBody>
                  <a:tcPr anchor="ctr"/>
                </a:tc>
                <a:tc rowSpan="2" hMerge="1">
                  <a:txBody>
                    <a:bodyPr/>
                    <a:lstStyle/>
                    <a:p>
                      <a:pPr algn="ctr"/>
                      <a:endParaRPr lang="en-US" sz="1200" b="1" dirty="0" smtClean="0">
                        <a:solidFill>
                          <a:srgbClr val="00B050"/>
                        </a:solidFill>
                        <a:latin typeface="+mj-lt"/>
                      </a:endParaRPr>
                    </a:p>
                  </a:txBody>
                  <a:tcPr anchor="ctr"/>
                </a:tc>
                <a:extLst>
                  <a:ext uri="{0D108BD9-81ED-4DB2-BD59-A6C34878D82A}">
                    <a16:rowId xmlns:a16="http://schemas.microsoft.com/office/drawing/2014/main" val="1076411630"/>
                  </a:ext>
                </a:extLst>
              </a:tr>
              <a:tr h="0">
                <a:tc gridSpan="4">
                  <a:txBody>
                    <a:bodyPr/>
                    <a:lstStyle/>
                    <a:p>
                      <a:pPr marL="0" marR="0" lvl="0" indent="0" algn="ctr" defTabSz="3788176" rtl="0" eaLnBrk="1" fontAlgn="auto" latinLnBrk="0" hangingPunct="1">
                        <a:lnSpc>
                          <a:spcPct val="100000"/>
                        </a:lnSpc>
                        <a:spcBef>
                          <a:spcPts val="0"/>
                        </a:spcBef>
                        <a:spcAft>
                          <a:spcPts val="0"/>
                        </a:spcAft>
                        <a:buClrTx/>
                        <a:buSzTx/>
                        <a:buFontTx/>
                        <a:buNone/>
                        <a:tabLst/>
                        <a:defRPr/>
                      </a:pPr>
                      <a:r>
                        <a:rPr lang="en-US" sz="1800" b="1" dirty="0" smtClean="0">
                          <a:solidFill>
                            <a:srgbClr val="00B050"/>
                          </a:solidFill>
                          <a:latin typeface="+mj-lt"/>
                        </a:rPr>
                        <a:t>Full Model R</a:t>
                      </a:r>
                      <a:r>
                        <a:rPr lang="en-US" sz="1800" b="1" baseline="30000" dirty="0" smtClean="0">
                          <a:solidFill>
                            <a:srgbClr val="00B050"/>
                          </a:solidFill>
                          <a:latin typeface="+mj-lt"/>
                        </a:rPr>
                        <a:t>2 </a:t>
                      </a:r>
                      <a:r>
                        <a:rPr lang="en-US" sz="1800" b="1" baseline="0" dirty="0" smtClean="0">
                          <a:solidFill>
                            <a:srgbClr val="00B050"/>
                          </a:solidFill>
                          <a:latin typeface="+mj-lt"/>
                        </a:rPr>
                        <a:t>= 0.62</a:t>
                      </a:r>
                      <a:endParaRPr lang="en-US" sz="1800" b="1" dirty="0" smtClean="0">
                        <a:solidFill>
                          <a:srgbClr val="00B050"/>
                        </a:solidFill>
                        <a:latin typeface="+mj-lt"/>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gridSpan="3"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baseline="0" dirty="0" smtClean="0">
                        <a:solidFill>
                          <a:srgbClr val="00B050"/>
                        </a:solidFill>
                        <a:latin typeface="+mj-lt"/>
                      </a:endParaRPr>
                    </a:p>
                  </a:txBody>
                  <a:tcPr anchor="ctr"/>
                </a:tc>
                <a:tc hMerge="1" vMerge="1">
                  <a:txBody>
                    <a:bodyPr/>
                    <a:lstStyle/>
                    <a:p>
                      <a:pPr algn="ctr"/>
                      <a:endParaRPr lang="en-US" sz="1200" b="1" dirty="0" smtClean="0">
                        <a:solidFill>
                          <a:srgbClr val="00B050"/>
                        </a:solidFill>
                        <a:latin typeface="+mj-lt"/>
                      </a:endParaRPr>
                    </a:p>
                  </a:txBody>
                  <a:tcPr anchor="ctr"/>
                </a:tc>
                <a:tc hMerge="1" vMerge="1">
                  <a:txBody>
                    <a:bodyPr/>
                    <a:lstStyle/>
                    <a:p>
                      <a:pPr algn="ctr"/>
                      <a:endParaRPr lang="en-US" sz="1200" b="1" dirty="0" smtClean="0">
                        <a:solidFill>
                          <a:srgbClr val="00B050"/>
                        </a:solidFill>
                        <a:latin typeface="+mj-lt"/>
                      </a:endParaRPr>
                    </a:p>
                  </a:txBody>
                  <a:tcPr anchor="ctr"/>
                </a:tc>
                <a:extLst>
                  <a:ext uri="{0D108BD9-81ED-4DB2-BD59-A6C34878D82A}">
                    <a16:rowId xmlns:a16="http://schemas.microsoft.com/office/drawing/2014/main" val="2909387037"/>
                  </a:ext>
                </a:extLst>
              </a:tr>
            </a:tbl>
          </a:graphicData>
        </a:graphic>
      </p:graphicFrame>
    </p:spTree>
    <p:extLst>
      <p:ext uri="{BB962C8B-B14F-4D97-AF65-F5344CB8AC3E}">
        <p14:creationId xmlns:p14="http://schemas.microsoft.com/office/powerpoint/2010/main" val="274402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066800"/>
          </a:xfrm>
        </p:spPr>
        <p:txBody>
          <a:bodyPr/>
          <a:lstStyle/>
          <a:p>
            <a:r>
              <a:rPr lang="en-US" dirty="0" smtClean="0"/>
              <a:t>Model Comparison (N=83)</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246" y="6503353"/>
            <a:ext cx="5810754" cy="354647"/>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720602911"/>
              </p:ext>
            </p:extLst>
          </p:nvPr>
        </p:nvGraphicFramePr>
        <p:xfrm>
          <a:off x="0" y="1309780"/>
          <a:ext cx="9158029" cy="557784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761192709"/>
                    </a:ext>
                  </a:extLst>
                </a:gridCol>
                <a:gridCol w="1219200">
                  <a:extLst>
                    <a:ext uri="{9D8B030D-6E8A-4147-A177-3AD203B41FA5}">
                      <a16:colId xmlns:a16="http://schemas.microsoft.com/office/drawing/2014/main" val="4173495153"/>
                    </a:ext>
                  </a:extLst>
                </a:gridCol>
                <a:gridCol w="228600">
                  <a:extLst>
                    <a:ext uri="{9D8B030D-6E8A-4147-A177-3AD203B41FA5}">
                      <a16:colId xmlns:a16="http://schemas.microsoft.com/office/drawing/2014/main" val="244443301"/>
                    </a:ext>
                  </a:extLst>
                </a:gridCol>
                <a:gridCol w="1143000">
                  <a:extLst>
                    <a:ext uri="{9D8B030D-6E8A-4147-A177-3AD203B41FA5}">
                      <a16:colId xmlns:a16="http://schemas.microsoft.com/office/drawing/2014/main" val="960440429"/>
                    </a:ext>
                  </a:extLst>
                </a:gridCol>
                <a:gridCol w="2362201">
                  <a:extLst>
                    <a:ext uri="{9D8B030D-6E8A-4147-A177-3AD203B41FA5}">
                      <a16:colId xmlns:a16="http://schemas.microsoft.com/office/drawing/2014/main" val="2075758160"/>
                    </a:ext>
                  </a:extLst>
                </a:gridCol>
                <a:gridCol w="1336040">
                  <a:extLst>
                    <a:ext uri="{9D8B030D-6E8A-4147-A177-3AD203B41FA5}">
                      <a16:colId xmlns:a16="http://schemas.microsoft.com/office/drawing/2014/main" val="1901903487"/>
                    </a:ext>
                  </a:extLst>
                </a:gridCol>
                <a:gridCol w="1116388">
                  <a:extLst>
                    <a:ext uri="{9D8B030D-6E8A-4147-A177-3AD203B41FA5}">
                      <a16:colId xmlns:a16="http://schemas.microsoft.com/office/drawing/2014/main" val="2042617884"/>
                    </a:ext>
                  </a:extLst>
                </a:gridCol>
              </a:tblGrid>
              <a:tr h="0">
                <a:tc gridSpan="4">
                  <a:txBody>
                    <a:bodyPr/>
                    <a:lstStyle/>
                    <a:p>
                      <a:pPr algn="ctr"/>
                      <a:r>
                        <a:rPr lang="en-US" sz="1800" b="1" dirty="0" smtClean="0">
                          <a:latin typeface="+mj-lt"/>
                        </a:rPr>
                        <a:t>Reduced</a:t>
                      </a:r>
                      <a:r>
                        <a:rPr lang="en-US" sz="1800" b="1" baseline="0" dirty="0" smtClean="0">
                          <a:latin typeface="+mj-lt"/>
                        </a:rPr>
                        <a:t> Model</a:t>
                      </a:r>
                      <a:endParaRPr lang="en-US" sz="1800" b="1" dirty="0">
                        <a:latin typeface="+mj-lt"/>
                      </a:endParaRPr>
                    </a:p>
                  </a:txBody>
                  <a:tcPr anchor="ctr">
                    <a:solidFill>
                      <a:srgbClr val="990000"/>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a:r>
                        <a:rPr lang="en-US" sz="1800" b="1" dirty="0" smtClean="0">
                          <a:latin typeface="+mj-lt"/>
                        </a:rPr>
                        <a:t>Full Model</a:t>
                      </a:r>
                      <a:endParaRPr lang="en-US" sz="1800" b="1" dirty="0">
                        <a:latin typeface="+mj-lt"/>
                      </a:endParaRPr>
                    </a:p>
                  </a:txBody>
                  <a:tcPr anchor="ctr">
                    <a:solidFill>
                      <a:srgbClr val="00B05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33533761"/>
                  </a:ext>
                </a:extLst>
              </a:tr>
              <a:tr h="0">
                <a:tc>
                  <a:txBody>
                    <a:bodyPr/>
                    <a:lstStyle/>
                    <a:p>
                      <a:pPr algn="ctr"/>
                      <a:r>
                        <a:rPr lang="en-US" sz="1200" b="1" dirty="0" smtClean="0">
                          <a:latin typeface="+mj-lt"/>
                        </a:rPr>
                        <a:t>Variable</a:t>
                      </a:r>
                      <a:endParaRPr lang="en-US" sz="1200" b="1" dirty="0">
                        <a:latin typeface="+mj-lt"/>
                      </a:endParaRPr>
                    </a:p>
                  </a:txBody>
                  <a:tcPr anchor="ctr"/>
                </a:tc>
                <a:tc>
                  <a:txBody>
                    <a:bodyPr/>
                    <a:lstStyle/>
                    <a:p>
                      <a:pPr algn="ctr"/>
                      <a:r>
                        <a:rPr lang="en-US" sz="1200" b="1" dirty="0" smtClean="0">
                          <a:latin typeface="+mj-lt"/>
                        </a:rPr>
                        <a:t>Estimate</a:t>
                      </a:r>
                      <a:endParaRPr lang="en-US" sz="1200" b="1" dirty="0">
                        <a:latin typeface="+mj-lt"/>
                      </a:endParaRPr>
                    </a:p>
                  </a:txBody>
                  <a:tcPr anchor="ctr"/>
                </a:tc>
                <a:tc gridSpan="2">
                  <a:txBody>
                    <a:bodyPr/>
                    <a:lstStyle/>
                    <a:p>
                      <a:pPr algn="ctr"/>
                      <a:r>
                        <a:rPr lang="en-US" sz="1200" b="1" dirty="0" smtClean="0">
                          <a:latin typeface="+mj-lt"/>
                        </a:rPr>
                        <a:t>95% CI</a:t>
                      </a:r>
                      <a:endParaRPr lang="en-US" sz="1200" b="1" dirty="0">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latin typeface="+mj-lt"/>
                        </a:rPr>
                        <a:t>Variable</a:t>
                      </a:r>
                      <a:endParaRPr lang="en-US" sz="1200" b="1" dirty="0">
                        <a:latin typeface="+mj-lt"/>
                      </a:endParaRPr>
                    </a:p>
                  </a:txBody>
                  <a:tcPr anchor="ctr"/>
                </a:tc>
                <a:tc>
                  <a:txBody>
                    <a:bodyPr/>
                    <a:lstStyle/>
                    <a:p>
                      <a:pPr algn="ctr"/>
                      <a:r>
                        <a:rPr lang="en-US" sz="1200" b="1" dirty="0" smtClean="0">
                          <a:latin typeface="+mj-lt"/>
                        </a:rPr>
                        <a:t>Estimate</a:t>
                      </a:r>
                      <a:endParaRPr lang="en-US" sz="1200" b="1" dirty="0">
                        <a:latin typeface="+mj-lt"/>
                      </a:endParaRPr>
                    </a:p>
                  </a:txBody>
                  <a:tcPr anchor="ctr"/>
                </a:tc>
                <a:tc>
                  <a:txBody>
                    <a:bodyPr/>
                    <a:lstStyle/>
                    <a:p>
                      <a:pPr algn="ctr"/>
                      <a:r>
                        <a:rPr lang="en-US" sz="1200" b="1" dirty="0" smtClean="0">
                          <a:latin typeface="+mj-lt"/>
                        </a:rPr>
                        <a:t>95% CI</a:t>
                      </a:r>
                      <a:endParaRPr lang="en-US" sz="1200" b="1" dirty="0">
                        <a:latin typeface="+mj-lt"/>
                      </a:endParaRPr>
                    </a:p>
                  </a:txBody>
                  <a:tcPr anchor="ctr"/>
                </a:tc>
                <a:extLst>
                  <a:ext uri="{0D108BD9-81ED-4DB2-BD59-A6C34878D82A}">
                    <a16:rowId xmlns:a16="http://schemas.microsoft.com/office/drawing/2014/main" val="898965460"/>
                  </a:ext>
                </a:extLst>
              </a:tr>
              <a:tr h="0">
                <a:tc>
                  <a:txBody>
                    <a:bodyPr/>
                    <a:lstStyle/>
                    <a:p>
                      <a:pPr algn="ctr"/>
                      <a:r>
                        <a:rPr lang="en-US" sz="1200" b="1" dirty="0" smtClean="0">
                          <a:latin typeface="+mj-lt"/>
                        </a:rPr>
                        <a:t>Baseline Depression</a:t>
                      </a:r>
                      <a:endParaRPr lang="en-US" sz="1200" b="1" dirty="0">
                        <a:latin typeface="+mj-lt"/>
                      </a:endParaRPr>
                    </a:p>
                  </a:txBody>
                  <a:tcPr anchor="ctr"/>
                </a:tc>
                <a:tc>
                  <a:txBody>
                    <a:bodyPr/>
                    <a:lstStyle/>
                    <a:p>
                      <a:pPr algn="ctr"/>
                      <a:r>
                        <a:rPr lang="en-US" sz="1200" b="1" dirty="0" smtClean="0">
                          <a:latin typeface="+mj-lt"/>
                        </a:rPr>
                        <a:t> 0.54</a:t>
                      </a:r>
                      <a:endParaRPr lang="en-US" sz="1200" b="1" dirty="0">
                        <a:latin typeface="+mj-lt"/>
                      </a:endParaRPr>
                    </a:p>
                  </a:txBody>
                  <a:tcPr anchor="ctr"/>
                </a:tc>
                <a:tc gridSpan="2">
                  <a:txBody>
                    <a:bodyPr/>
                    <a:lstStyle/>
                    <a:p>
                      <a:pPr algn="ctr"/>
                      <a:r>
                        <a:rPr lang="en-US" sz="1200" b="1" dirty="0" smtClean="0">
                          <a:latin typeface="+mj-lt"/>
                        </a:rPr>
                        <a:t>[0.39 – 0.69]</a:t>
                      </a:r>
                      <a:endParaRPr lang="en-US" sz="1200" b="1" dirty="0">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latin typeface="+mj-lt"/>
                        </a:rPr>
                        <a:t>Baseline</a:t>
                      </a:r>
                      <a:r>
                        <a:rPr lang="en-US" sz="1200" b="1" baseline="0" dirty="0" smtClean="0">
                          <a:latin typeface="+mj-lt"/>
                        </a:rPr>
                        <a:t> </a:t>
                      </a:r>
                      <a:r>
                        <a:rPr lang="en-US" sz="1200" b="1" dirty="0" smtClean="0">
                          <a:latin typeface="+mj-lt"/>
                        </a:rPr>
                        <a:t>Depression</a:t>
                      </a:r>
                      <a:endParaRPr lang="en-US" sz="1200" b="1" dirty="0">
                        <a:latin typeface="+mj-lt"/>
                      </a:endParaRPr>
                    </a:p>
                  </a:txBody>
                  <a:tcPr anchor="ctr"/>
                </a:tc>
                <a:tc>
                  <a:txBody>
                    <a:bodyPr/>
                    <a:lstStyle/>
                    <a:p>
                      <a:pPr algn="ctr"/>
                      <a:r>
                        <a:rPr lang="en-US" sz="1200" b="1" dirty="0" smtClean="0">
                          <a:latin typeface="+mj-lt"/>
                        </a:rPr>
                        <a:t> 0.54</a:t>
                      </a:r>
                      <a:endParaRPr lang="en-US" sz="1200" b="1" dirty="0">
                        <a:latin typeface="+mj-lt"/>
                      </a:endParaRPr>
                    </a:p>
                  </a:txBody>
                  <a:tcPr anchor="ctr"/>
                </a:tc>
                <a:tc>
                  <a:txBody>
                    <a:bodyPr/>
                    <a:lstStyle/>
                    <a:p>
                      <a:pPr algn="ctr"/>
                      <a:r>
                        <a:rPr lang="en-US" sz="1200" b="1" dirty="0" smtClean="0">
                          <a:latin typeface="+mj-lt"/>
                        </a:rPr>
                        <a:t>[0.39-0.69]</a:t>
                      </a:r>
                      <a:endParaRPr lang="en-US" sz="1200" b="1" dirty="0">
                        <a:latin typeface="+mj-lt"/>
                      </a:endParaRPr>
                    </a:p>
                  </a:txBody>
                  <a:tcPr anchor="ctr"/>
                </a:tc>
                <a:extLst>
                  <a:ext uri="{0D108BD9-81ED-4DB2-BD59-A6C34878D82A}">
                    <a16:rowId xmlns:a16="http://schemas.microsoft.com/office/drawing/2014/main" val="3273936530"/>
                  </a:ext>
                </a:extLst>
              </a:tr>
              <a:tr h="0">
                <a:tc>
                  <a:txBody>
                    <a:bodyPr/>
                    <a:lstStyle/>
                    <a:p>
                      <a:pPr algn="ctr"/>
                      <a:r>
                        <a:rPr lang="en-US" sz="1200" b="1" dirty="0" smtClean="0">
                          <a:latin typeface="+mj-lt"/>
                        </a:rPr>
                        <a:t>Age</a:t>
                      </a:r>
                      <a:endParaRPr lang="en-US" sz="1200" b="1" dirty="0">
                        <a:latin typeface="+mj-lt"/>
                      </a:endParaRPr>
                    </a:p>
                  </a:txBody>
                  <a:tcPr anchor="ctr"/>
                </a:tc>
                <a:tc>
                  <a:txBody>
                    <a:bodyPr/>
                    <a:lstStyle/>
                    <a:p>
                      <a:pPr algn="ctr"/>
                      <a:r>
                        <a:rPr lang="en-US" sz="1200" b="1" dirty="0" smtClean="0">
                          <a:latin typeface="+mj-lt"/>
                        </a:rPr>
                        <a:t> 0.17</a:t>
                      </a:r>
                      <a:endParaRPr lang="en-US" sz="1200" b="1" dirty="0">
                        <a:latin typeface="+mj-lt"/>
                      </a:endParaRPr>
                    </a:p>
                  </a:txBody>
                  <a:tcPr anchor="ctr"/>
                </a:tc>
                <a:tc gridSpan="2">
                  <a:txBody>
                    <a:bodyPr/>
                    <a:lstStyle/>
                    <a:p>
                      <a:pPr algn="ctr"/>
                      <a:r>
                        <a:rPr lang="en-US" sz="1200" b="1" dirty="0" smtClean="0">
                          <a:latin typeface="+mj-lt"/>
                        </a:rPr>
                        <a:t>[0.04 – 0.30]</a:t>
                      </a:r>
                      <a:endParaRPr lang="en-US" sz="1200" b="1" dirty="0">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latin typeface="+mj-lt"/>
                        </a:rPr>
                        <a:t>Age</a:t>
                      </a:r>
                      <a:endParaRPr lang="en-US" sz="1200" b="1" dirty="0">
                        <a:latin typeface="+mj-lt"/>
                      </a:endParaRPr>
                    </a:p>
                  </a:txBody>
                  <a:tcPr anchor="ctr"/>
                </a:tc>
                <a:tc>
                  <a:txBody>
                    <a:bodyPr/>
                    <a:lstStyle/>
                    <a:p>
                      <a:pPr algn="ctr"/>
                      <a:r>
                        <a:rPr lang="en-US" sz="1200" b="1" dirty="0" smtClean="0">
                          <a:latin typeface="+mj-lt"/>
                        </a:rPr>
                        <a:t> 0.15</a:t>
                      </a:r>
                      <a:endParaRPr lang="en-US" sz="1200" b="1" dirty="0">
                        <a:latin typeface="+mj-lt"/>
                      </a:endParaRPr>
                    </a:p>
                  </a:txBody>
                  <a:tcPr anchor="ctr"/>
                </a:tc>
                <a:tc>
                  <a:txBody>
                    <a:bodyPr/>
                    <a:lstStyle/>
                    <a:p>
                      <a:pPr algn="ctr"/>
                      <a:r>
                        <a:rPr lang="en-US" sz="1200" b="1" dirty="0" smtClean="0">
                          <a:latin typeface="+mj-lt"/>
                        </a:rPr>
                        <a:t>[0.03-0.29]</a:t>
                      </a:r>
                      <a:endParaRPr lang="en-US" sz="1200" b="1" dirty="0">
                        <a:latin typeface="+mj-lt"/>
                      </a:endParaRPr>
                    </a:p>
                  </a:txBody>
                  <a:tcPr anchor="ctr"/>
                </a:tc>
                <a:extLst>
                  <a:ext uri="{0D108BD9-81ED-4DB2-BD59-A6C34878D82A}">
                    <a16:rowId xmlns:a16="http://schemas.microsoft.com/office/drawing/2014/main" val="3003336913"/>
                  </a:ext>
                </a:extLst>
              </a:tr>
              <a:tr h="0">
                <a:tc>
                  <a:txBody>
                    <a:bodyPr/>
                    <a:lstStyle/>
                    <a:p>
                      <a:pPr algn="ctr"/>
                      <a:r>
                        <a:rPr lang="en-US" sz="1200" b="1" dirty="0" smtClean="0">
                          <a:latin typeface="+mj-lt"/>
                        </a:rPr>
                        <a:t>Sex</a:t>
                      </a:r>
                      <a:endParaRPr lang="en-US" sz="1200" b="1" dirty="0">
                        <a:latin typeface="+mj-lt"/>
                      </a:endParaRPr>
                    </a:p>
                  </a:txBody>
                  <a:tcPr anchor="ctr"/>
                </a:tc>
                <a:tc>
                  <a:txBody>
                    <a:bodyPr/>
                    <a:lstStyle/>
                    <a:p>
                      <a:pPr algn="ctr"/>
                      <a:r>
                        <a:rPr lang="en-US" sz="1200" b="1" dirty="0" smtClean="0">
                          <a:latin typeface="+mj-lt"/>
                        </a:rPr>
                        <a:t>-0.41</a:t>
                      </a:r>
                      <a:endParaRPr lang="en-US" sz="1200" b="1" dirty="0">
                        <a:latin typeface="+mj-lt"/>
                      </a:endParaRPr>
                    </a:p>
                  </a:txBody>
                  <a:tcPr anchor="ctr"/>
                </a:tc>
                <a:tc gridSpan="2">
                  <a:txBody>
                    <a:bodyPr/>
                    <a:lstStyle/>
                    <a:p>
                      <a:pPr algn="ctr"/>
                      <a:r>
                        <a:rPr lang="en-US" sz="1200" b="1" dirty="0" smtClean="0">
                          <a:latin typeface="+mj-lt"/>
                        </a:rPr>
                        <a:t>[-0.91 – 0.09]</a:t>
                      </a:r>
                      <a:endParaRPr lang="en-US" sz="1200" b="1" dirty="0">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latin typeface="+mj-lt"/>
                        </a:rPr>
                        <a:t>Sex </a:t>
                      </a:r>
                      <a:endParaRPr lang="en-US" sz="1200" b="1" dirty="0">
                        <a:latin typeface="+mj-lt"/>
                      </a:endParaRPr>
                    </a:p>
                  </a:txBody>
                  <a:tcPr anchor="ctr"/>
                </a:tc>
                <a:tc>
                  <a:txBody>
                    <a:bodyPr/>
                    <a:lstStyle/>
                    <a:p>
                      <a:pPr algn="ctr"/>
                      <a:r>
                        <a:rPr lang="en-US" sz="1200" b="1" dirty="0" smtClean="0">
                          <a:latin typeface="+mj-lt"/>
                        </a:rPr>
                        <a:t>-0.40</a:t>
                      </a:r>
                      <a:endParaRPr lang="en-US" sz="1200" b="1" dirty="0">
                        <a:latin typeface="+mj-lt"/>
                      </a:endParaRPr>
                    </a:p>
                  </a:txBody>
                  <a:tcPr anchor="ctr"/>
                </a:tc>
                <a:tc>
                  <a:txBody>
                    <a:bodyPr/>
                    <a:lstStyle/>
                    <a:p>
                      <a:pPr algn="ctr"/>
                      <a:r>
                        <a:rPr lang="en-US" sz="1200" b="1" dirty="0" smtClean="0">
                          <a:latin typeface="+mj-lt"/>
                        </a:rPr>
                        <a:t>[-0.92-0.13]</a:t>
                      </a:r>
                      <a:endParaRPr lang="en-US" sz="1200" b="1" dirty="0">
                        <a:latin typeface="+mj-lt"/>
                      </a:endParaRPr>
                    </a:p>
                  </a:txBody>
                  <a:tcPr anchor="ctr"/>
                </a:tc>
                <a:extLst>
                  <a:ext uri="{0D108BD9-81ED-4DB2-BD59-A6C34878D82A}">
                    <a16:rowId xmlns:a16="http://schemas.microsoft.com/office/drawing/2014/main" val="2522980425"/>
                  </a:ext>
                </a:extLst>
              </a:tr>
              <a:tr h="0">
                <a:tc>
                  <a:txBody>
                    <a:bodyPr/>
                    <a:lstStyle/>
                    <a:p>
                      <a:pPr algn="ctr"/>
                      <a:r>
                        <a:rPr lang="en-US" sz="1200" b="1" dirty="0" smtClean="0">
                          <a:latin typeface="+mj-lt"/>
                        </a:rPr>
                        <a:t>Race</a:t>
                      </a:r>
                    </a:p>
                  </a:txBody>
                  <a:tcPr anchor="ctr">
                    <a:solidFill>
                      <a:schemeClr val="bg1">
                        <a:lumMod val="75000"/>
                      </a:schemeClr>
                    </a:solidFill>
                  </a:tcPr>
                </a:tc>
                <a:tc gridSpan="3">
                  <a:txBody>
                    <a:bodyPr/>
                    <a:lstStyle/>
                    <a:p>
                      <a:pPr algn="ctr"/>
                      <a:endParaRPr lang="en-US" sz="1200" b="1" dirty="0">
                        <a:latin typeface="+mj-lt"/>
                      </a:endParaRPr>
                    </a:p>
                  </a:txBody>
                  <a:tcPr anchor="ctr">
                    <a:solidFill>
                      <a:schemeClr val="bg1">
                        <a:lumMod val="75000"/>
                      </a:schemeClr>
                    </a:solidFill>
                  </a:tcPr>
                </a:tc>
                <a:tc hMerge="1">
                  <a:txBody>
                    <a:bodyPr/>
                    <a:lstStyle/>
                    <a:p>
                      <a:endParaRPr lang="en-US" dirty="0"/>
                    </a:p>
                  </a:txBody>
                  <a:tcPr anchor="ctr">
                    <a:solidFill>
                      <a:schemeClr val="bg1">
                        <a:lumMod val="75000"/>
                      </a:schemeClr>
                    </a:solidFill>
                  </a:tcPr>
                </a:tc>
                <a:tc hMerge="1">
                  <a:txBody>
                    <a:bodyPr/>
                    <a:lstStyle/>
                    <a:p>
                      <a:endParaRPr lang="en-US"/>
                    </a:p>
                  </a:txBody>
                  <a:tcPr anchor="ctr">
                    <a:solidFill>
                      <a:schemeClr val="bg1">
                        <a:lumMod val="75000"/>
                      </a:schemeClr>
                    </a:solidFill>
                  </a:tcPr>
                </a:tc>
                <a:tc>
                  <a:txBody>
                    <a:bodyPr/>
                    <a:lstStyle/>
                    <a:p>
                      <a:pPr algn="ctr"/>
                      <a:r>
                        <a:rPr lang="en-US" sz="1200" b="1" dirty="0" smtClean="0">
                          <a:latin typeface="+mj-lt"/>
                        </a:rPr>
                        <a:t>Race</a:t>
                      </a:r>
                    </a:p>
                  </a:txBody>
                  <a:tcPr anchor="ctr">
                    <a:solidFill>
                      <a:schemeClr val="bg1">
                        <a:lumMod val="75000"/>
                      </a:schemeClr>
                    </a:solidFill>
                  </a:tcPr>
                </a:tc>
                <a:tc gridSpan="2">
                  <a:txBody>
                    <a:bodyPr/>
                    <a:lstStyle/>
                    <a:p>
                      <a:pPr algn="ctr"/>
                      <a:endParaRPr lang="en-US" sz="1200" b="1" dirty="0">
                        <a:latin typeface="+mj-lt"/>
                      </a:endParaRPr>
                    </a:p>
                  </a:txBody>
                  <a:tcPr anchor="ctr">
                    <a:solidFill>
                      <a:schemeClr val="bg1">
                        <a:lumMod val="75000"/>
                      </a:schemeClr>
                    </a:solidFill>
                  </a:tcPr>
                </a:tc>
                <a:tc hMerge="1">
                  <a:txBody>
                    <a:bodyPr/>
                    <a:lstStyle/>
                    <a:p>
                      <a:pPr algn="ctr"/>
                      <a:endParaRPr lang="en-US" sz="1200" b="1" dirty="0" smtClean="0">
                        <a:latin typeface="+mj-lt"/>
                      </a:endParaRPr>
                    </a:p>
                  </a:txBody>
                  <a:tcPr anchor="ctr">
                    <a:solidFill>
                      <a:schemeClr val="bg1">
                        <a:lumMod val="75000"/>
                      </a:schemeClr>
                    </a:solidFill>
                  </a:tcPr>
                </a:tc>
                <a:extLst>
                  <a:ext uri="{0D108BD9-81ED-4DB2-BD59-A6C34878D82A}">
                    <a16:rowId xmlns:a16="http://schemas.microsoft.com/office/drawing/2014/main" val="2428768768"/>
                  </a:ext>
                </a:extLst>
              </a:tr>
              <a:tr h="0">
                <a:tc>
                  <a:txBody>
                    <a:bodyPr/>
                    <a:lstStyle/>
                    <a:p>
                      <a:pPr algn="ctr"/>
                      <a:r>
                        <a:rPr lang="en-US" sz="1200" b="1" dirty="0" smtClean="0">
                          <a:solidFill>
                            <a:schemeClr val="tx1"/>
                          </a:solidFill>
                          <a:latin typeface="+mj-lt"/>
                        </a:rPr>
                        <a:t>White</a:t>
                      </a:r>
                      <a:endParaRPr lang="en-US" sz="1200" b="1" dirty="0">
                        <a:solidFill>
                          <a:schemeClr val="tx1"/>
                        </a:solidFill>
                        <a:latin typeface="+mj-lt"/>
                      </a:endParaRPr>
                    </a:p>
                  </a:txBody>
                  <a:tcPr anchor="ctr"/>
                </a:tc>
                <a:tc>
                  <a:txBody>
                    <a:bodyPr/>
                    <a:lstStyle/>
                    <a:p>
                      <a:pPr algn="ctr"/>
                      <a:r>
                        <a:rPr lang="en-US" sz="1200" b="1" dirty="0" smtClean="0">
                          <a:solidFill>
                            <a:schemeClr val="bg1">
                              <a:lumMod val="50000"/>
                            </a:schemeClr>
                          </a:solidFill>
                          <a:latin typeface="+mj-lt"/>
                        </a:rPr>
                        <a:t>Reference</a:t>
                      </a:r>
                      <a:endParaRPr lang="en-US" sz="1200" b="1" dirty="0">
                        <a:solidFill>
                          <a:schemeClr val="bg1">
                            <a:lumMod val="50000"/>
                          </a:schemeClr>
                        </a:solidFill>
                        <a:latin typeface="+mj-lt"/>
                      </a:endParaRPr>
                    </a:p>
                  </a:txBody>
                  <a:tcPr anchor="ctr"/>
                </a:tc>
                <a:tc gridSpan="2">
                  <a:txBody>
                    <a:bodyPr/>
                    <a:lstStyle/>
                    <a:p>
                      <a:pPr algn="ctr"/>
                      <a:r>
                        <a:rPr lang="en-US" sz="1200" b="1" dirty="0" smtClean="0">
                          <a:solidFill>
                            <a:schemeClr val="bg1">
                              <a:lumMod val="50000"/>
                            </a:schemeClr>
                          </a:solidFill>
                          <a:latin typeface="+mj-lt"/>
                        </a:rPr>
                        <a:t>Reference</a:t>
                      </a:r>
                      <a:endParaRPr lang="en-US" sz="1200" b="1" dirty="0">
                        <a:solidFill>
                          <a:schemeClr val="bg1">
                            <a:lumMod val="50000"/>
                          </a:schemeClr>
                        </a:solidFill>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solidFill>
                            <a:schemeClr val="tx1"/>
                          </a:solidFill>
                          <a:latin typeface="+mj-lt"/>
                        </a:rPr>
                        <a:t>White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kern="1200" dirty="0" smtClean="0">
                          <a:solidFill>
                            <a:schemeClr val="bg1">
                              <a:lumMod val="50000"/>
                            </a:schemeClr>
                          </a:solidFill>
                          <a:latin typeface="+mj-lt"/>
                          <a:ea typeface="+mn-ea"/>
                          <a:cs typeface="+mn-cs"/>
                        </a:rPr>
                        <a:t>Reference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kern="1200" dirty="0" smtClean="0">
                          <a:solidFill>
                            <a:schemeClr val="bg1">
                              <a:lumMod val="50000"/>
                            </a:schemeClr>
                          </a:solidFill>
                          <a:latin typeface="+mj-lt"/>
                          <a:ea typeface="+mn-ea"/>
                          <a:cs typeface="+mn-cs"/>
                        </a:rPr>
                        <a:t>Reference</a:t>
                      </a:r>
                    </a:p>
                  </a:txBody>
                  <a:tcPr anchor="ctr"/>
                </a:tc>
                <a:extLst>
                  <a:ext uri="{0D108BD9-81ED-4DB2-BD59-A6C34878D82A}">
                    <a16:rowId xmlns:a16="http://schemas.microsoft.com/office/drawing/2014/main" val="856099123"/>
                  </a:ext>
                </a:extLst>
              </a:tr>
              <a:tr h="0">
                <a:tc>
                  <a:txBody>
                    <a:bodyPr/>
                    <a:lstStyle/>
                    <a:p>
                      <a:pPr algn="ctr"/>
                      <a:r>
                        <a:rPr lang="en-US" sz="1200" b="1" dirty="0" smtClean="0">
                          <a:solidFill>
                            <a:schemeClr val="tx1"/>
                          </a:solidFill>
                          <a:latin typeface="+mj-lt"/>
                        </a:rPr>
                        <a:t>Hispanic</a:t>
                      </a:r>
                      <a:endParaRPr lang="en-US" sz="1200" b="1" dirty="0">
                        <a:solidFill>
                          <a:schemeClr val="tx1"/>
                        </a:solidFill>
                        <a:latin typeface="+mj-lt"/>
                      </a:endParaRPr>
                    </a:p>
                  </a:txBody>
                  <a:tcPr anchor="ctr"/>
                </a:tc>
                <a:tc>
                  <a:txBody>
                    <a:bodyPr/>
                    <a:lstStyle/>
                    <a:p>
                      <a:pPr algn="ctr"/>
                      <a:r>
                        <a:rPr lang="en-US" sz="1200" b="1" dirty="0" smtClean="0">
                          <a:latin typeface="+mj-lt"/>
                        </a:rPr>
                        <a:t>-0.57</a:t>
                      </a:r>
                      <a:endParaRPr lang="en-US" sz="1200" b="1" dirty="0">
                        <a:latin typeface="+mj-lt"/>
                      </a:endParaRPr>
                    </a:p>
                  </a:txBody>
                  <a:tcPr anchor="ctr"/>
                </a:tc>
                <a:tc gridSpan="2">
                  <a:txBody>
                    <a:bodyPr/>
                    <a:lstStyle/>
                    <a:p>
                      <a:pPr algn="ctr"/>
                      <a:r>
                        <a:rPr lang="en-US" sz="1200" b="1" dirty="0" smtClean="0">
                          <a:latin typeface="+mj-lt"/>
                        </a:rPr>
                        <a:t>[-1.25 – 0.11]</a:t>
                      </a:r>
                      <a:endParaRPr lang="en-US" sz="1200" b="1" dirty="0">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solidFill>
                            <a:schemeClr val="tx1"/>
                          </a:solidFill>
                          <a:latin typeface="+mj-lt"/>
                        </a:rPr>
                        <a:t>Hispanic</a:t>
                      </a:r>
                      <a:endParaRPr lang="en-US" sz="1200" b="1" dirty="0">
                        <a:solidFill>
                          <a:schemeClr val="tx1"/>
                        </a:solidFill>
                        <a:latin typeface="+mj-lt"/>
                      </a:endParaRPr>
                    </a:p>
                  </a:txBody>
                  <a:tcPr anchor="ctr"/>
                </a:tc>
                <a:tc>
                  <a:txBody>
                    <a:bodyPr/>
                    <a:lstStyle/>
                    <a:p>
                      <a:pPr algn="ctr"/>
                      <a:r>
                        <a:rPr lang="en-US" sz="1200" b="1" dirty="0" smtClean="0">
                          <a:latin typeface="+mj-lt"/>
                        </a:rPr>
                        <a:t>-0.76</a:t>
                      </a:r>
                      <a:endParaRPr lang="en-US" sz="1200" b="1" dirty="0">
                        <a:latin typeface="+mj-lt"/>
                      </a:endParaRPr>
                    </a:p>
                  </a:txBody>
                  <a:tcPr anchor="ctr"/>
                </a:tc>
                <a:tc>
                  <a:txBody>
                    <a:bodyPr/>
                    <a:lstStyle/>
                    <a:p>
                      <a:pPr algn="ctr"/>
                      <a:r>
                        <a:rPr lang="en-US" sz="1200" b="1" dirty="0" smtClean="0">
                          <a:latin typeface="+mj-lt"/>
                        </a:rPr>
                        <a:t>[-</a:t>
                      </a:r>
                      <a:r>
                        <a:rPr lang="en-US" sz="1200" b="1" dirty="0" smtClean="0">
                          <a:latin typeface="+mj-lt"/>
                        </a:rPr>
                        <a:t>1.45 -</a:t>
                      </a:r>
                      <a:r>
                        <a:rPr lang="en-US" sz="1200" b="1" baseline="0" dirty="0" smtClean="0">
                          <a:latin typeface="+mj-lt"/>
                        </a:rPr>
                        <a:t> </a:t>
                      </a:r>
                      <a:r>
                        <a:rPr lang="en-US" sz="1200" b="1" dirty="0" smtClean="0">
                          <a:latin typeface="+mj-lt"/>
                        </a:rPr>
                        <a:t>0.08</a:t>
                      </a:r>
                      <a:r>
                        <a:rPr lang="en-US" sz="1200" b="1" dirty="0" smtClean="0">
                          <a:latin typeface="+mj-lt"/>
                        </a:rPr>
                        <a:t>]</a:t>
                      </a:r>
                      <a:endParaRPr lang="en-US" sz="1200" b="1" dirty="0">
                        <a:latin typeface="+mj-lt"/>
                      </a:endParaRPr>
                    </a:p>
                  </a:txBody>
                  <a:tcPr anchor="ctr"/>
                </a:tc>
                <a:extLst>
                  <a:ext uri="{0D108BD9-81ED-4DB2-BD59-A6C34878D82A}">
                    <a16:rowId xmlns:a16="http://schemas.microsoft.com/office/drawing/2014/main" val="50509494"/>
                  </a:ext>
                </a:extLst>
              </a:tr>
              <a:tr h="0">
                <a:tc>
                  <a:txBody>
                    <a:bodyPr/>
                    <a:lstStyle/>
                    <a:p>
                      <a:pPr algn="ctr"/>
                      <a:r>
                        <a:rPr lang="en-US" sz="1200" b="1" dirty="0" smtClean="0">
                          <a:solidFill>
                            <a:schemeClr val="tx1"/>
                          </a:solidFill>
                          <a:latin typeface="+mj-lt"/>
                        </a:rPr>
                        <a:t>Other</a:t>
                      </a:r>
                      <a:endParaRPr lang="en-US" sz="1200" b="1" dirty="0">
                        <a:solidFill>
                          <a:schemeClr val="tx1"/>
                        </a:solidFill>
                        <a:latin typeface="+mj-lt"/>
                      </a:endParaRPr>
                    </a:p>
                  </a:txBody>
                  <a:tcPr anchor="ctr"/>
                </a:tc>
                <a:tc>
                  <a:txBody>
                    <a:bodyPr/>
                    <a:lstStyle/>
                    <a:p>
                      <a:pPr algn="ctr"/>
                      <a:r>
                        <a:rPr lang="en-US" sz="1200" b="1" dirty="0" smtClean="0">
                          <a:latin typeface="+mj-lt"/>
                        </a:rPr>
                        <a:t>-0.03</a:t>
                      </a:r>
                      <a:endParaRPr lang="en-US" sz="1200" b="1" dirty="0">
                        <a:latin typeface="+mj-lt"/>
                      </a:endParaRPr>
                    </a:p>
                  </a:txBody>
                  <a:tcPr anchor="ctr"/>
                </a:tc>
                <a:tc gridSpan="2">
                  <a:txBody>
                    <a:bodyPr/>
                    <a:lstStyle/>
                    <a:p>
                      <a:pPr algn="ctr"/>
                      <a:r>
                        <a:rPr lang="en-US" sz="1200" b="1" dirty="0" smtClean="0">
                          <a:latin typeface="+mj-lt"/>
                        </a:rPr>
                        <a:t>[-0.55 – 0.71]</a:t>
                      </a:r>
                      <a:endParaRPr lang="en-US" sz="1200" b="1" dirty="0">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solidFill>
                            <a:schemeClr val="tx1"/>
                          </a:solidFill>
                          <a:latin typeface="+mj-lt"/>
                        </a:rPr>
                        <a:t>Other</a:t>
                      </a:r>
                      <a:endParaRPr lang="en-US" sz="1200" b="1" dirty="0">
                        <a:solidFill>
                          <a:schemeClr val="tx1"/>
                        </a:solidFill>
                        <a:latin typeface="+mj-lt"/>
                      </a:endParaRPr>
                    </a:p>
                  </a:txBody>
                  <a:tcPr anchor="ctr"/>
                </a:tc>
                <a:tc>
                  <a:txBody>
                    <a:bodyPr/>
                    <a:lstStyle/>
                    <a:p>
                      <a:pPr algn="ctr"/>
                      <a:r>
                        <a:rPr lang="en-US" sz="1200" b="1" dirty="0" smtClean="0">
                          <a:latin typeface="+mj-lt"/>
                        </a:rPr>
                        <a:t>0.05</a:t>
                      </a:r>
                      <a:endParaRPr lang="en-US" sz="1200" b="1" dirty="0">
                        <a:latin typeface="+mj-lt"/>
                      </a:endParaRPr>
                    </a:p>
                  </a:txBody>
                  <a:tcPr anchor="ctr"/>
                </a:tc>
                <a:tc>
                  <a:txBody>
                    <a:bodyPr/>
                    <a:lstStyle/>
                    <a:p>
                      <a:pPr algn="ctr"/>
                      <a:r>
                        <a:rPr lang="en-US" sz="1200" b="1" dirty="0" smtClean="0">
                          <a:latin typeface="+mj-lt"/>
                        </a:rPr>
                        <a:t>[-</a:t>
                      </a:r>
                      <a:r>
                        <a:rPr lang="en-US" sz="1200" b="1" dirty="0" smtClean="0">
                          <a:latin typeface="+mj-lt"/>
                        </a:rPr>
                        <a:t>0.58 - 0.68</a:t>
                      </a:r>
                      <a:r>
                        <a:rPr lang="en-US" sz="1200" b="1" dirty="0" smtClean="0">
                          <a:latin typeface="+mj-lt"/>
                        </a:rPr>
                        <a:t>]</a:t>
                      </a:r>
                      <a:endParaRPr lang="en-US" sz="1200" b="1" dirty="0">
                        <a:latin typeface="+mj-lt"/>
                      </a:endParaRPr>
                    </a:p>
                  </a:txBody>
                  <a:tcPr anchor="ctr"/>
                </a:tc>
                <a:extLst>
                  <a:ext uri="{0D108BD9-81ED-4DB2-BD59-A6C34878D82A}">
                    <a16:rowId xmlns:a16="http://schemas.microsoft.com/office/drawing/2014/main" val="4219764157"/>
                  </a:ext>
                </a:extLst>
              </a:tr>
              <a:tr h="0">
                <a:tc>
                  <a:txBody>
                    <a:bodyPr/>
                    <a:lstStyle/>
                    <a:p>
                      <a:pPr algn="ctr"/>
                      <a:r>
                        <a:rPr lang="en-US" sz="1200" b="1" dirty="0" smtClean="0">
                          <a:latin typeface="+mj-lt"/>
                        </a:rPr>
                        <a:t>Night</a:t>
                      </a:r>
                    </a:p>
                  </a:txBody>
                  <a:tcPr anchor="ctr">
                    <a:solidFill>
                      <a:schemeClr val="bg1">
                        <a:lumMod val="75000"/>
                      </a:schemeClr>
                    </a:solidFill>
                  </a:tcPr>
                </a:tc>
                <a:tc gridSpan="3">
                  <a:txBody>
                    <a:bodyPr/>
                    <a:lstStyle/>
                    <a:p>
                      <a:pPr algn="ctr"/>
                      <a:endParaRPr lang="en-US" sz="1200" b="1" dirty="0">
                        <a:latin typeface="+mj-lt"/>
                      </a:endParaRPr>
                    </a:p>
                  </a:txBody>
                  <a:tcPr anchor="ctr">
                    <a:solidFill>
                      <a:schemeClr val="bg1">
                        <a:lumMod val="75000"/>
                      </a:schemeClr>
                    </a:solidFill>
                  </a:tcPr>
                </a:tc>
                <a:tc hMerge="1">
                  <a:txBody>
                    <a:bodyPr/>
                    <a:lstStyle/>
                    <a:p>
                      <a:endParaRPr lang="en-US"/>
                    </a:p>
                  </a:txBody>
                  <a:tcPr/>
                </a:tc>
                <a:tc hMerge="1">
                  <a:txBody>
                    <a:bodyPr/>
                    <a:lstStyle/>
                    <a:p>
                      <a:endParaRPr lang="en-US"/>
                    </a:p>
                  </a:txBody>
                  <a:tcPr/>
                </a:tc>
                <a:tc>
                  <a:txBody>
                    <a:bodyPr/>
                    <a:lstStyle/>
                    <a:p>
                      <a:pPr algn="ctr"/>
                      <a:r>
                        <a:rPr lang="en-US" sz="1200" b="1" dirty="0" smtClean="0">
                          <a:latin typeface="+mj-lt"/>
                        </a:rPr>
                        <a:t>Night</a:t>
                      </a:r>
                    </a:p>
                  </a:txBody>
                  <a:tcPr anchor="ctr">
                    <a:solidFill>
                      <a:schemeClr val="bg1">
                        <a:lumMod val="75000"/>
                      </a:schemeClr>
                    </a:solidFill>
                  </a:tcPr>
                </a:tc>
                <a:tc gridSpan="2">
                  <a:txBody>
                    <a:bodyPr/>
                    <a:lstStyle/>
                    <a:p>
                      <a:pPr algn="ctr"/>
                      <a:endParaRPr lang="en-US" sz="1200" b="1" dirty="0">
                        <a:latin typeface="+mj-lt"/>
                      </a:endParaRPr>
                    </a:p>
                  </a:txBody>
                  <a:tcPr anchor="ctr">
                    <a:solidFill>
                      <a:schemeClr val="bg1">
                        <a:lumMod val="75000"/>
                      </a:schemeClr>
                    </a:solidFill>
                  </a:tcPr>
                </a:tc>
                <a:tc hMerge="1">
                  <a:txBody>
                    <a:bodyPr/>
                    <a:lstStyle/>
                    <a:p>
                      <a:pPr algn="ctr"/>
                      <a:endParaRPr lang="en-US" sz="1200" b="1" dirty="0">
                        <a:latin typeface="+mj-lt"/>
                      </a:endParaRPr>
                    </a:p>
                  </a:txBody>
                  <a:tcPr anchor="ctr">
                    <a:solidFill>
                      <a:schemeClr val="bg1">
                        <a:lumMod val="75000"/>
                      </a:schemeClr>
                    </a:solidFill>
                  </a:tcPr>
                </a:tc>
                <a:extLst>
                  <a:ext uri="{0D108BD9-81ED-4DB2-BD59-A6C34878D82A}">
                    <a16:rowId xmlns:a16="http://schemas.microsoft.com/office/drawing/2014/main" val="801602060"/>
                  </a:ext>
                </a:extLst>
              </a:tr>
              <a:tr h="0">
                <a:tc>
                  <a:txBody>
                    <a:bodyPr/>
                    <a:lstStyle/>
                    <a:p>
                      <a:pPr algn="ctr"/>
                      <a:r>
                        <a:rPr lang="en-US" sz="1200" b="1" dirty="0" smtClean="0">
                          <a:latin typeface="+mj-lt"/>
                        </a:rPr>
                        <a:t>Monday</a:t>
                      </a:r>
                    </a:p>
                  </a:txBody>
                  <a:tcPr anchor="ctr"/>
                </a:tc>
                <a:tc gridSpan="2">
                  <a:txBody>
                    <a:bodyPr/>
                    <a:lstStyle/>
                    <a:p>
                      <a:pPr algn="ctr"/>
                      <a:r>
                        <a:rPr lang="en-US" sz="1200" b="1" dirty="0" smtClean="0">
                          <a:solidFill>
                            <a:schemeClr val="bg1">
                              <a:lumMod val="50000"/>
                            </a:schemeClr>
                          </a:solidFill>
                          <a:latin typeface="+mj-lt"/>
                        </a:rPr>
                        <a:t>Reference</a:t>
                      </a:r>
                      <a:endParaRPr lang="en-US" sz="1200" b="1" dirty="0">
                        <a:solidFill>
                          <a:schemeClr val="bg1">
                            <a:lumMod val="50000"/>
                          </a:schemeClr>
                        </a:solidFill>
                        <a:latin typeface="+mj-lt"/>
                      </a:endParaRPr>
                    </a:p>
                  </a:txBody>
                  <a:tcPr anchor="ctr"/>
                </a:tc>
                <a:tc h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kern="1200" dirty="0" smtClean="0">
                          <a:solidFill>
                            <a:schemeClr val="bg1">
                              <a:lumMod val="50000"/>
                            </a:schemeClr>
                          </a:solidFill>
                          <a:latin typeface="+mj-lt"/>
                          <a:ea typeface="+mn-ea"/>
                          <a:cs typeface="+mn-cs"/>
                        </a:rPr>
                        <a:t>Reference</a:t>
                      </a:r>
                    </a:p>
                  </a:txBody>
                  <a:tcPr anchor="ctr"/>
                </a:tc>
                <a:tc>
                  <a:txBody>
                    <a:bodyPr/>
                    <a:lstStyle/>
                    <a:p>
                      <a:pPr algn="ctr"/>
                      <a:r>
                        <a:rPr lang="en-US" sz="1200" b="1" dirty="0" smtClean="0">
                          <a:latin typeface="+mj-lt"/>
                        </a:rPr>
                        <a:t>Monday</a:t>
                      </a:r>
                      <a:endParaRPr lang="en-US" sz="1200" b="1" dirty="0" smtClean="0">
                        <a:latin typeface="+mj-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kern="1200" dirty="0" smtClean="0">
                          <a:solidFill>
                            <a:schemeClr val="bg1">
                              <a:lumMod val="50000"/>
                            </a:schemeClr>
                          </a:solidFill>
                          <a:latin typeface="+mj-lt"/>
                          <a:ea typeface="+mn-ea"/>
                          <a:cs typeface="+mn-cs"/>
                        </a:rPr>
                        <a:t>Reference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kern="1200" dirty="0" smtClean="0">
                          <a:solidFill>
                            <a:schemeClr val="bg1">
                              <a:lumMod val="50000"/>
                            </a:schemeClr>
                          </a:solidFill>
                          <a:latin typeface="+mj-lt"/>
                          <a:ea typeface="+mn-ea"/>
                          <a:cs typeface="+mn-cs"/>
                        </a:rPr>
                        <a:t>Reference</a:t>
                      </a:r>
                    </a:p>
                  </a:txBody>
                  <a:tcPr anchor="ctr"/>
                </a:tc>
                <a:extLst>
                  <a:ext uri="{0D108BD9-81ED-4DB2-BD59-A6C34878D82A}">
                    <a16:rowId xmlns:a16="http://schemas.microsoft.com/office/drawing/2014/main" val="849312823"/>
                  </a:ext>
                </a:extLst>
              </a:tr>
              <a:tr h="0">
                <a:tc>
                  <a:txBody>
                    <a:bodyPr/>
                    <a:lstStyle/>
                    <a:p>
                      <a:pPr algn="ctr"/>
                      <a:r>
                        <a:rPr lang="en-US" sz="1200" b="1" dirty="0" smtClean="0">
                          <a:latin typeface="+mj-lt"/>
                        </a:rPr>
                        <a:t>Tuesday</a:t>
                      </a:r>
                    </a:p>
                  </a:txBody>
                  <a:tcPr anchor="ctr"/>
                </a:tc>
                <a:tc gridSpan="2">
                  <a:txBody>
                    <a:bodyPr/>
                    <a:lstStyle/>
                    <a:p>
                      <a:pPr algn="ctr"/>
                      <a:r>
                        <a:rPr lang="en-US" sz="1200" b="1" dirty="0" smtClean="0">
                          <a:latin typeface="+mj-lt"/>
                        </a:rPr>
                        <a:t>0.50</a:t>
                      </a:r>
                      <a:endParaRPr lang="en-US" sz="1200" b="1" dirty="0">
                        <a:latin typeface="+mj-lt"/>
                      </a:endParaRPr>
                    </a:p>
                  </a:txBody>
                  <a:tcPr anchor="ctr"/>
                </a:tc>
                <a:tc hMerge="1">
                  <a:txBody>
                    <a:bodyPr/>
                    <a:lstStyle/>
                    <a:p>
                      <a:endParaRPr lang="en-US"/>
                    </a:p>
                  </a:txBody>
                  <a:tcPr/>
                </a:tc>
                <a:tc>
                  <a:txBody>
                    <a:bodyPr/>
                    <a:lstStyle/>
                    <a:p>
                      <a:pPr algn="ctr"/>
                      <a:r>
                        <a:rPr lang="en-US" sz="1200" b="1" dirty="0" smtClean="0">
                          <a:latin typeface="+mj-lt"/>
                        </a:rPr>
                        <a:t>[-0.24 – 1.24]</a:t>
                      </a:r>
                      <a:endParaRPr lang="en-US" sz="1200" b="1" dirty="0">
                        <a:latin typeface="+mj-lt"/>
                      </a:endParaRPr>
                    </a:p>
                  </a:txBody>
                  <a:tcPr anchor="ctr"/>
                </a:tc>
                <a:tc>
                  <a:txBody>
                    <a:bodyPr/>
                    <a:lstStyle/>
                    <a:p>
                      <a:pPr algn="ctr"/>
                      <a:r>
                        <a:rPr lang="en-US" sz="1200" b="1" dirty="0" smtClean="0">
                          <a:latin typeface="+mj-lt"/>
                        </a:rPr>
                        <a:t>Tuesday</a:t>
                      </a:r>
                      <a:endParaRPr lang="en-US" sz="1200" b="1" dirty="0" smtClean="0">
                        <a:latin typeface="+mj-lt"/>
                      </a:endParaRPr>
                    </a:p>
                  </a:txBody>
                  <a:tcPr anchor="ctr"/>
                </a:tc>
                <a:tc>
                  <a:txBody>
                    <a:bodyPr/>
                    <a:lstStyle/>
                    <a:p>
                      <a:pPr algn="ctr"/>
                      <a:r>
                        <a:rPr lang="en-US" sz="1200" b="1" dirty="0" smtClean="0">
                          <a:latin typeface="+mj-lt"/>
                        </a:rPr>
                        <a:t>0.52</a:t>
                      </a:r>
                      <a:endParaRPr lang="en-US" sz="1200" b="1" dirty="0">
                        <a:latin typeface="+mj-lt"/>
                      </a:endParaRPr>
                    </a:p>
                  </a:txBody>
                  <a:tcPr anchor="ctr"/>
                </a:tc>
                <a:tc>
                  <a:txBody>
                    <a:bodyPr/>
                    <a:lstStyle/>
                    <a:p>
                      <a:pPr algn="ctr"/>
                      <a:r>
                        <a:rPr lang="en-US" sz="1200" b="1" dirty="0" smtClean="0">
                          <a:latin typeface="+mj-lt"/>
                        </a:rPr>
                        <a:t>[-0.24 - 1.28]</a:t>
                      </a:r>
                      <a:endParaRPr lang="en-US" sz="1200" b="1" dirty="0">
                        <a:latin typeface="+mj-lt"/>
                      </a:endParaRPr>
                    </a:p>
                  </a:txBody>
                  <a:tcPr anchor="ctr"/>
                </a:tc>
                <a:extLst>
                  <a:ext uri="{0D108BD9-81ED-4DB2-BD59-A6C34878D82A}">
                    <a16:rowId xmlns:a16="http://schemas.microsoft.com/office/drawing/2014/main" val="569758419"/>
                  </a:ext>
                </a:extLst>
              </a:tr>
              <a:tr h="0">
                <a:tc>
                  <a:txBody>
                    <a:bodyPr/>
                    <a:lstStyle/>
                    <a:p>
                      <a:pPr algn="ctr"/>
                      <a:r>
                        <a:rPr lang="en-US" sz="1200" b="1" dirty="0" smtClean="0">
                          <a:latin typeface="+mj-lt"/>
                        </a:rPr>
                        <a:t>Wednesday</a:t>
                      </a:r>
                    </a:p>
                  </a:txBody>
                  <a:tcPr anchor="ctr"/>
                </a:tc>
                <a:tc gridSpan="2">
                  <a:txBody>
                    <a:bodyPr/>
                    <a:lstStyle/>
                    <a:p>
                      <a:pPr algn="ctr"/>
                      <a:r>
                        <a:rPr lang="en-US" sz="1200" b="1" dirty="0" smtClean="0">
                          <a:latin typeface="+mj-lt"/>
                        </a:rPr>
                        <a:t>0.08</a:t>
                      </a:r>
                      <a:endParaRPr lang="en-US" sz="1200" b="1" dirty="0">
                        <a:latin typeface="+mj-lt"/>
                      </a:endParaRPr>
                    </a:p>
                  </a:txBody>
                  <a:tcPr anchor="ctr"/>
                </a:tc>
                <a:tc hMerge="1">
                  <a:txBody>
                    <a:bodyPr/>
                    <a:lstStyle/>
                    <a:p>
                      <a:endParaRPr lang="en-US"/>
                    </a:p>
                  </a:txBody>
                  <a:tcPr/>
                </a:tc>
                <a:tc>
                  <a:txBody>
                    <a:bodyPr/>
                    <a:lstStyle/>
                    <a:p>
                      <a:pPr algn="ctr"/>
                      <a:r>
                        <a:rPr lang="en-US" sz="1200" b="1" dirty="0" smtClean="0">
                          <a:latin typeface="+mj-lt"/>
                        </a:rPr>
                        <a:t>[-0.66</a:t>
                      </a:r>
                      <a:r>
                        <a:rPr lang="en-US" sz="1200" b="1" baseline="0" dirty="0" smtClean="0">
                          <a:latin typeface="+mj-lt"/>
                        </a:rPr>
                        <a:t> – 0.60</a:t>
                      </a:r>
                      <a:r>
                        <a:rPr lang="en-US" sz="1200" b="1" dirty="0" smtClean="0">
                          <a:latin typeface="+mj-lt"/>
                        </a:rPr>
                        <a:t>]</a:t>
                      </a:r>
                      <a:endParaRPr lang="en-US" sz="1200" b="1" dirty="0">
                        <a:latin typeface="+mj-lt"/>
                      </a:endParaRPr>
                    </a:p>
                  </a:txBody>
                  <a:tcPr anchor="ctr"/>
                </a:tc>
                <a:tc>
                  <a:txBody>
                    <a:bodyPr/>
                    <a:lstStyle/>
                    <a:p>
                      <a:pPr algn="ctr"/>
                      <a:r>
                        <a:rPr lang="en-US" sz="1200" b="1" dirty="0" smtClean="0">
                          <a:latin typeface="+mj-lt"/>
                        </a:rPr>
                        <a:t>Wednesday</a:t>
                      </a:r>
                      <a:endParaRPr lang="en-US" sz="1200" b="1" dirty="0" smtClean="0">
                        <a:latin typeface="+mj-lt"/>
                      </a:endParaRPr>
                    </a:p>
                  </a:txBody>
                  <a:tcPr anchor="ctr"/>
                </a:tc>
                <a:tc>
                  <a:txBody>
                    <a:bodyPr/>
                    <a:lstStyle/>
                    <a:p>
                      <a:pPr algn="ctr"/>
                      <a:r>
                        <a:rPr lang="en-US" sz="1200" b="1" dirty="0" smtClean="0">
                          <a:latin typeface="+mj-lt"/>
                        </a:rPr>
                        <a:t>0.16</a:t>
                      </a:r>
                      <a:endParaRPr lang="en-US" sz="1200" b="1" dirty="0">
                        <a:latin typeface="+mj-lt"/>
                      </a:endParaRPr>
                    </a:p>
                  </a:txBody>
                  <a:tcPr anchor="ctr"/>
                </a:tc>
                <a:tc>
                  <a:txBody>
                    <a:bodyPr/>
                    <a:lstStyle/>
                    <a:p>
                      <a:pPr algn="ctr"/>
                      <a:r>
                        <a:rPr lang="en-US" sz="1200" b="1" dirty="0" smtClean="0">
                          <a:latin typeface="+mj-lt"/>
                        </a:rPr>
                        <a:t>[-0.51 - 0.84]</a:t>
                      </a:r>
                      <a:endParaRPr lang="en-US" sz="1200" b="1" dirty="0">
                        <a:latin typeface="+mj-lt"/>
                      </a:endParaRPr>
                    </a:p>
                  </a:txBody>
                  <a:tcPr anchor="ctr"/>
                </a:tc>
                <a:extLst>
                  <a:ext uri="{0D108BD9-81ED-4DB2-BD59-A6C34878D82A}">
                    <a16:rowId xmlns:a16="http://schemas.microsoft.com/office/drawing/2014/main" val="283213369"/>
                  </a:ext>
                </a:extLst>
              </a:tr>
              <a:tr h="0">
                <a:tc rowSpan="4" gridSpan="4">
                  <a:txBody>
                    <a:bodyPr/>
                    <a:lstStyle/>
                    <a:p>
                      <a:pPr algn="ctr"/>
                      <a:endParaRPr lang="en-US" sz="1200" b="1" dirty="0">
                        <a:latin typeface="+mj-lt"/>
                      </a:endParaRPr>
                    </a:p>
                  </a:txBody>
                  <a:tcPr anchor="ctr"/>
                </a:tc>
                <a:tc rowSpan="4" hMerge="1">
                  <a:txBody>
                    <a:bodyPr/>
                    <a:lstStyle/>
                    <a:p>
                      <a:pPr algn="ctr"/>
                      <a:endParaRPr lang="en-US" sz="2700" b="1">
                        <a:latin typeface="+mj-lt"/>
                      </a:endParaRPr>
                    </a:p>
                  </a:txBody>
                  <a:tcPr anchor="ctr"/>
                </a:tc>
                <a:tc rowSpan="4" hMerge="1">
                  <a:txBody>
                    <a:bodyPr/>
                    <a:lstStyle/>
                    <a:p>
                      <a:endParaRPr lang="en-US"/>
                    </a:p>
                  </a:txBody>
                  <a:tcPr/>
                </a:tc>
                <a:tc rowSpan="4" h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baseline="0" dirty="0" smtClean="0">
                          <a:solidFill>
                            <a:srgbClr val="00B050"/>
                          </a:solidFill>
                          <a:latin typeface="+mj-lt"/>
                        </a:rPr>
                        <a:t>Inbound </a:t>
                      </a:r>
                      <a:r>
                        <a:rPr lang="en-US" sz="1200" b="1" baseline="0" dirty="0" smtClean="0">
                          <a:solidFill>
                            <a:srgbClr val="00B050"/>
                          </a:solidFill>
                          <a:latin typeface="+mj-lt"/>
                        </a:rPr>
                        <a:t>Centrality</a:t>
                      </a:r>
                      <a:endParaRPr lang="en-US" sz="1200" b="1" baseline="0" dirty="0" smtClean="0">
                        <a:solidFill>
                          <a:srgbClr val="00B050"/>
                        </a:solidFill>
                        <a:latin typeface="+mj-lt"/>
                      </a:endParaRPr>
                    </a:p>
                  </a:txBody>
                  <a:tcPr anchor="ctr"/>
                </a:tc>
                <a:tc>
                  <a:txBody>
                    <a:bodyPr/>
                    <a:lstStyle/>
                    <a:p>
                      <a:pPr algn="ctr"/>
                      <a:r>
                        <a:rPr lang="en-US" sz="1200" b="1" dirty="0" smtClean="0">
                          <a:solidFill>
                            <a:srgbClr val="00B050"/>
                          </a:solidFill>
                          <a:latin typeface="+mj-lt"/>
                        </a:rPr>
                        <a:t>-4.42</a:t>
                      </a:r>
                      <a:endParaRPr lang="en-US" sz="1200" b="1" dirty="0">
                        <a:solidFill>
                          <a:srgbClr val="00B050"/>
                        </a:solidFill>
                        <a:latin typeface="+mj-lt"/>
                      </a:endParaRPr>
                    </a:p>
                  </a:txBody>
                  <a:tcPr anchor="ctr"/>
                </a:tc>
                <a:tc>
                  <a:txBody>
                    <a:bodyPr/>
                    <a:lstStyle/>
                    <a:p>
                      <a:pPr algn="ctr"/>
                      <a:r>
                        <a:rPr lang="en-US" sz="1200" b="1" dirty="0" smtClean="0">
                          <a:solidFill>
                            <a:srgbClr val="00B050"/>
                          </a:solidFill>
                          <a:latin typeface="+mj-lt"/>
                        </a:rPr>
                        <a:t>[-13.78 - 4.95] </a:t>
                      </a:r>
                      <a:endParaRPr lang="en-US" sz="1200" b="1" dirty="0">
                        <a:solidFill>
                          <a:srgbClr val="00B050"/>
                        </a:solidFill>
                        <a:latin typeface="+mj-lt"/>
                      </a:endParaRPr>
                    </a:p>
                  </a:txBody>
                  <a:tcPr anchor="ctr"/>
                </a:tc>
                <a:extLst>
                  <a:ext uri="{0D108BD9-81ED-4DB2-BD59-A6C34878D82A}">
                    <a16:rowId xmlns:a16="http://schemas.microsoft.com/office/drawing/2014/main" val="2109427780"/>
                  </a:ext>
                </a:extLst>
              </a:tr>
              <a:tr h="0">
                <a:tc gridSpan="4" vMerge="1">
                  <a:txBody>
                    <a:bodyPr/>
                    <a:lstStyle/>
                    <a:p>
                      <a:pPr algn="ctr"/>
                      <a:endParaRPr lang="en-US" sz="2700" b="1">
                        <a:latin typeface="+mj-lt"/>
                      </a:endParaRPr>
                    </a:p>
                  </a:txBody>
                  <a:tcPr anchor="ctr"/>
                </a:tc>
                <a:tc hMerge="1" vMerge="1">
                  <a:txBody>
                    <a:bodyPr/>
                    <a:lstStyle/>
                    <a:p>
                      <a:pPr algn="ctr"/>
                      <a:endParaRPr lang="en-US" sz="2700" b="1">
                        <a:latin typeface="+mj-lt"/>
                      </a:endParaRPr>
                    </a:p>
                  </a:txBody>
                  <a:tcPr anchor="ctr"/>
                </a:tc>
                <a:tc hMerge="1" vMerge="1">
                  <a:txBody>
                    <a:bodyPr/>
                    <a:lstStyle/>
                    <a:p>
                      <a:endParaRPr lang="en-US"/>
                    </a:p>
                  </a:txBody>
                  <a:tcPr/>
                </a:tc>
                <a:tc hMerge="1"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baseline="0" dirty="0" smtClean="0">
                          <a:solidFill>
                            <a:srgbClr val="00B050"/>
                          </a:solidFill>
                          <a:latin typeface="+mj-lt"/>
                        </a:rPr>
                        <a:t>Outbound </a:t>
                      </a:r>
                      <a:r>
                        <a:rPr lang="en-US" sz="1200" b="1" baseline="0" dirty="0" smtClean="0">
                          <a:solidFill>
                            <a:srgbClr val="00B050"/>
                          </a:solidFill>
                          <a:latin typeface="+mj-lt"/>
                        </a:rPr>
                        <a:t>Centrality</a:t>
                      </a:r>
                      <a:endParaRPr lang="en-US" sz="1200" b="1" baseline="0" dirty="0" smtClean="0">
                        <a:solidFill>
                          <a:srgbClr val="00B050"/>
                        </a:solidFill>
                        <a:latin typeface="+mj-lt"/>
                      </a:endParaRPr>
                    </a:p>
                  </a:txBody>
                  <a:tcPr anchor="ctr"/>
                </a:tc>
                <a:tc>
                  <a:txBody>
                    <a:bodyPr/>
                    <a:lstStyle/>
                    <a:p>
                      <a:pPr algn="ctr"/>
                      <a:r>
                        <a:rPr lang="en-US" sz="1200" b="1" dirty="0" smtClean="0">
                          <a:solidFill>
                            <a:srgbClr val="00B050"/>
                          </a:solidFill>
                          <a:latin typeface="+mj-lt"/>
                        </a:rPr>
                        <a:t>-0.93</a:t>
                      </a:r>
                    </a:p>
                  </a:txBody>
                  <a:tcPr anchor="ctr"/>
                </a:tc>
                <a:tc>
                  <a:txBody>
                    <a:bodyPr/>
                    <a:lstStyle/>
                    <a:p>
                      <a:pPr algn="ctr"/>
                      <a:r>
                        <a:rPr lang="en-US" sz="1200" b="1" dirty="0" smtClean="0">
                          <a:solidFill>
                            <a:srgbClr val="00B050"/>
                          </a:solidFill>
                          <a:latin typeface="+mj-lt"/>
                        </a:rPr>
                        <a:t>[-3.27 - 1.41]</a:t>
                      </a:r>
                      <a:endParaRPr lang="en-US" sz="1200" b="1" dirty="0" smtClean="0">
                        <a:solidFill>
                          <a:srgbClr val="00B050"/>
                        </a:solidFill>
                        <a:latin typeface="+mj-lt"/>
                      </a:endParaRPr>
                    </a:p>
                  </a:txBody>
                  <a:tcPr anchor="ctr"/>
                </a:tc>
                <a:extLst>
                  <a:ext uri="{0D108BD9-81ED-4DB2-BD59-A6C34878D82A}">
                    <a16:rowId xmlns:a16="http://schemas.microsoft.com/office/drawing/2014/main" val="1221521892"/>
                  </a:ext>
                </a:extLst>
              </a:tr>
              <a:tr h="0">
                <a:tc gridSpan="4" vMerge="1">
                  <a:txBody>
                    <a:bodyPr/>
                    <a:lstStyle/>
                    <a:p>
                      <a:pPr algn="ctr"/>
                      <a:endParaRPr lang="en-US" sz="2700" b="1">
                        <a:latin typeface="+mj-lt"/>
                      </a:endParaRPr>
                    </a:p>
                  </a:txBody>
                  <a:tcPr anchor="ctr"/>
                </a:tc>
                <a:tc hMerge="1" vMerge="1">
                  <a:txBody>
                    <a:bodyPr/>
                    <a:lstStyle/>
                    <a:p>
                      <a:pPr algn="ctr"/>
                      <a:endParaRPr lang="en-US" sz="2700" b="1">
                        <a:latin typeface="+mj-lt"/>
                      </a:endParaRPr>
                    </a:p>
                  </a:txBody>
                  <a:tcPr anchor="ctr"/>
                </a:tc>
                <a:tc hMerge="1" vMerge="1">
                  <a:txBody>
                    <a:bodyPr/>
                    <a:lstStyle/>
                    <a:p>
                      <a:endParaRPr lang="en-US"/>
                    </a:p>
                  </a:txBody>
                  <a:tcPr/>
                </a:tc>
                <a:tc hMerge="1"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baseline="0" dirty="0" smtClean="0">
                          <a:solidFill>
                            <a:srgbClr val="00B050"/>
                          </a:solidFill>
                          <a:latin typeface="+mj-lt"/>
                        </a:rPr>
                        <a:t>Reciprocity</a:t>
                      </a:r>
                    </a:p>
                  </a:txBody>
                  <a:tcPr anchor="ctr"/>
                </a:tc>
                <a:tc>
                  <a:txBody>
                    <a:bodyPr/>
                    <a:lstStyle/>
                    <a:p>
                      <a:pPr algn="ctr"/>
                      <a:r>
                        <a:rPr lang="en-US" sz="1200" b="1" dirty="0" smtClean="0">
                          <a:solidFill>
                            <a:srgbClr val="00B050"/>
                          </a:solidFill>
                          <a:latin typeface="+mj-lt"/>
                        </a:rPr>
                        <a:t>-19.33</a:t>
                      </a:r>
                    </a:p>
                  </a:txBody>
                  <a:tcPr anchor="ctr"/>
                </a:tc>
                <a:tc>
                  <a:txBody>
                    <a:bodyPr/>
                    <a:lstStyle/>
                    <a:p>
                      <a:pPr algn="ctr"/>
                      <a:r>
                        <a:rPr lang="en-US" sz="1200" b="1" dirty="0" smtClean="0">
                          <a:solidFill>
                            <a:srgbClr val="00B050"/>
                          </a:solidFill>
                          <a:latin typeface="+mj-lt"/>
                        </a:rPr>
                        <a:t>[-32.54 - 6.11]</a:t>
                      </a:r>
                      <a:endParaRPr lang="en-US" sz="1200" b="1" dirty="0" smtClean="0">
                        <a:solidFill>
                          <a:srgbClr val="00B050"/>
                        </a:solidFill>
                        <a:latin typeface="+mj-lt"/>
                      </a:endParaRPr>
                    </a:p>
                  </a:txBody>
                  <a:tcPr anchor="ctr"/>
                </a:tc>
                <a:extLst>
                  <a:ext uri="{0D108BD9-81ED-4DB2-BD59-A6C34878D82A}">
                    <a16:rowId xmlns:a16="http://schemas.microsoft.com/office/drawing/2014/main" val="4088844601"/>
                  </a:ext>
                </a:extLst>
              </a:tr>
              <a:tr h="0">
                <a:tc gridSpan="4" vMerge="1">
                  <a:txBody>
                    <a:bodyPr/>
                    <a:lstStyle/>
                    <a:p>
                      <a:pPr algn="ctr"/>
                      <a:endParaRPr lang="en-US" sz="2700" b="1">
                        <a:latin typeface="+mj-lt"/>
                      </a:endParaRPr>
                    </a:p>
                  </a:txBody>
                  <a:tcPr anchor="ctr"/>
                </a:tc>
                <a:tc hMerge="1" vMerge="1">
                  <a:txBody>
                    <a:bodyPr/>
                    <a:lstStyle/>
                    <a:p>
                      <a:pPr algn="ctr"/>
                      <a:endParaRPr lang="en-US" sz="2700" b="1">
                        <a:latin typeface="+mj-lt"/>
                      </a:endParaRPr>
                    </a:p>
                  </a:txBody>
                  <a:tcPr anchor="ctr"/>
                </a:tc>
                <a:tc hMerge="1" vMerge="1">
                  <a:txBody>
                    <a:bodyPr/>
                    <a:lstStyle/>
                    <a:p>
                      <a:endParaRPr lang="en-US"/>
                    </a:p>
                  </a:txBody>
                  <a:tcPr/>
                </a:tc>
                <a:tc hMerge="1"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baseline="0" dirty="0" smtClean="0">
                          <a:solidFill>
                            <a:srgbClr val="00B050"/>
                          </a:solidFill>
                          <a:latin typeface="+mj-lt"/>
                        </a:rPr>
                        <a:t>Inbound </a:t>
                      </a:r>
                      <a:r>
                        <a:rPr lang="en-US" sz="1200" b="1" baseline="0" dirty="0" smtClean="0">
                          <a:solidFill>
                            <a:srgbClr val="00B050"/>
                          </a:solidFill>
                          <a:latin typeface="+mj-lt"/>
                        </a:rPr>
                        <a:t>Centrality </a:t>
                      </a:r>
                      <a:r>
                        <a:rPr lang="en-US" sz="1200" b="1" baseline="0" dirty="0" smtClean="0">
                          <a:solidFill>
                            <a:srgbClr val="00B050"/>
                          </a:solidFill>
                          <a:latin typeface="+mj-lt"/>
                        </a:rPr>
                        <a:t>* Reciprocity</a:t>
                      </a:r>
                    </a:p>
                  </a:txBody>
                  <a:tcPr anchor="ctr"/>
                </a:tc>
                <a:tc>
                  <a:txBody>
                    <a:bodyPr/>
                    <a:lstStyle/>
                    <a:p>
                      <a:pPr algn="ctr"/>
                      <a:r>
                        <a:rPr lang="en-US" sz="1200" b="1" dirty="0" smtClean="0">
                          <a:solidFill>
                            <a:srgbClr val="00B050"/>
                          </a:solidFill>
                          <a:latin typeface="+mj-lt"/>
                        </a:rPr>
                        <a:t>251.25</a:t>
                      </a:r>
                    </a:p>
                  </a:txBody>
                  <a:tcPr anchor="ctr"/>
                </a:tc>
                <a:tc>
                  <a:txBody>
                    <a:bodyPr/>
                    <a:lstStyle/>
                    <a:p>
                      <a:pPr algn="ctr"/>
                      <a:r>
                        <a:rPr lang="en-US" sz="1200" b="1" dirty="0" smtClean="0">
                          <a:solidFill>
                            <a:srgbClr val="00B050"/>
                          </a:solidFill>
                          <a:latin typeface="+mj-lt"/>
                        </a:rPr>
                        <a:t>[90.20 - 412.3]</a:t>
                      </a:r>
                      <a:endParaRPr lang="en-US" sz="1200" b="1" dirty="0" smtClean="0">
                        <a:solidFill>
                          <a:srgbClr val="00B050"/>
                        </a:solidFill>
                        <a:latin typeface="+mj-lt"/>
                      </a:endParaRPr>
                    </a:p>
                  </a:txBody>
                  <a:tcPr anchor="ctr"/>
                </a:tc>
                <a:extLst>
                  <a:ext uri="{0D108BD9-81ED-4DB2-BD59-A6C34878D82A}">
                    <a16:rowId xmlns:a16="http://schemas.microsoft.com/office/drawing/2014/main" val="3258334565"/>
                  </a:ext>
                </a:extLst>
              </a:tr>
              <a:tr h="0">
                <a:tc gridSpan="4">
                  <a:txBody>
                    <a:bodyPr/>
                    <a:lstStyle/>
                    <a:p>
                      <a:pPr algn="ctr"/>
                      <a:r>
                        <a:rPr lang="en-US" sz="1800" b="1" dirty="0" smtClean="0">
                          <a:solidFill>
                            <a:srgbClr val="FF0000"/>
                          </a:solidFill>
                          <a:latin typeface="+mj-lt"/>
                        </a:rPr>
                        <a:t>Reduced Model R</a:t>
                      </a:r>
                      <a:r>
                        <a:rPr lang="en-US" sz="1800" b="1" baseline="30000" dirty="0" smtClean="0">
                          <a:solidFill>
                            <a:srgbClr val="FF0000"/>
                          </a:solidFill>
                          <a:latin typeface="+mj-lt"/>
                        </a:rPr>
                        <a:t>2</a:t>
                      </a:r>
                      <a:r>
                        <a:rPr lang="en-US" sz="1800" b="1" baseline="0" dirty="0" smtClean="0">
                          <a:solidFill>
                            <a:srgbClr val="FF0000"/>
                          </a:solidFill>
                          <a:latin typeface="+mj-lt"/>
                        </a:rPr>
                        <a:t> = 0.55</a:t>
                      </a:r>
                      <a:endParaRPr lang="en-US" sz="1800" b="1" dirty="0">
                        <a:solidFill>
                          <a:srgbClr val="FF0000"/>
                        </a:solidFill>
                        <a:latin typeface="+mj-lt"/>
                      </a:endParaRPr>
                    </a:p>
                  </a:txBody>
                  <a:tcPr anchor="ctr">
                    <a:solidFill>
                      <a:srgbClr val="F0F3EE"/>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kern="1200" dirty="0" smtClean="0">
                          <a:solidFill>
                            <a:schemeClr val="dk1"/>
                          </a:solidFill>
                          <a:latin typeface="+mn-lt"/>
                          <a:ea typeface="+mn-ea"/>
                          <a:cs typeface="+mn-cs"/>
                        </a:rPr>
                        <a:t>12%</a:t>
                      </a:r>
                      <a:r>
                        <a:rPr kumimoji="0" lang="en-US" sz="1800" b="1" kern="1200" baseline="0" dirty="0" smtClean="0">
                          <a:solidFill>
                            <a:schemeClr val="dk1"/>
                          </a:solidFill>
                          <a:latin typeface="+mn-lt"/>
                          <a:ea typeface="+mn-ea"/>
                          <a:cs typeface="+mn-cs"/>
                        </a:rPr>
                        <a:t> increase in</a:t>
                      </a:r>
                      <a:r>
                        <a:rPr kumimoji="0" lang="en-US" sz="1800" b="1" kern="1200" dirty="0" smtClean="0">
                          <a:solidFill>
                            <a:schemeClr val="dk1"/>
                          </a:solidFill>
                          <a:latin typeface="+mn-lt"/>
                          <a:ea typeface="+mn-ea"/>
                          <a:cs typeface="+mn-cs"/>
                        </a:rPr>
                        <a:t> explained</a:t>
                      </a:r>
                      <a:r>
                        <a:rPr kumimoji="0" lang="en-US" sz="1800" b="1" kern="1200" baseline="0" dirty="0" smtClean="0">
                          <a:solidFill>
                            <a:schemeClr val="dk1"/>
                          </a:solidFill>
                          <a:latin typeface="+mn-lt"/>
                          <a:ea typeface="+mn-ea"/>
                          <a:cs typeface="+mn-cs"/>
                        </a:rPr>
                        <a:t> variance in post intervention depression</a:t>
                      </a:r>
                      <a:endParaRPr kumimoji="0" lang="en-US" sz="1800" b="1" kern="1200" dirty="0" smtClean="0">
                        <a:solidFill>
                          <a:schemeClr val="dk1"/>
                        </a:solidFill>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baseline="0" dirty="0" smtClean="0">
                        <a:solidFill>
                          <a:srgbClr val="00B050"/>
                        </a:solidFill>
                        <a:latin typeface="+mj-lt"/>
                      </a:endParaRPr>
                    </a:p>
                  </a:txBody>
                  <a:tcPr anchor="ctr"/>
                </a:tc>
                <a:tc rowSpan="2" hMerge="1">
                  <a:txBody>
                    <a:bodyPr/>
                    <a:lstStyle/>
                    <a:p>
                      <a:pPr algn="ctr"/>
                      <a:endParaRPr lang="en-US" sz="1200" b="1" dirty="0" smtClean="0">
                        <a:solidFill>
                          <a:srgbClr val="00B050"/>
                        </a:solidFill>
                        <a:latin typeface="+mj-lt"/>
                      </a:endParaRPr>
                    </a:p>
                  </a:txBody>
                  <a:tcPr anchor="ctr"/>
                </a:tc>
                <a:tc rowSpan="2" hMerge="1">
                  <a:txBody>
                    <a:bodyPr/>
                    <a:lstStyle/>
                    <a:p>
                      <a:pPr algn="ctr"/>
                      <a:endParaRPr lang="en-US" sz="1200" b="1" dirty="0" smtClean="0">
                        <a:solidFill>
                          <a:srgbClr val="00B050"/>
                        </a:solidFill>
                        <a:latin typeface="+mj-lt"/>
                      </a:endParaRPr>
                    </a:p>
                  </a:txBody>
                  <a:tcPr anchor="ctr"/>
                </a:tc>
                <a:extLst>
                  <a:ext uri="{0D108BD9-81ED-4DB2-BD59-A6C34878D82A}">
                    <a16:rowId xmlns:a16="http://schemas.microsoft.com/office/drawing/2014/main" val="1076411630"/>
                  </a:ext>
                </a:extLst>
              </a:tr>
              <a:tr h="0">
                <a:tc gridSpan="4">
                  <a:txBody>
                    <a:bodyPr/>
                    <a:lstStyle/>
                    <a:p>
                      <a:pPr marL="0" marR="0" lvl="0" indent="0" algn="ctr" defTabSz="3788176" rtl="0" eaLnBrk="1" fontAlgn="auto" latinLnBrk="0" hangingPunct="1">
                        <a:lnSpc>
                          <a:spcPct val="100000"/>
                        </a:lnSpc>
                        <a:spcBef>
                          <a:spcPts val="0"/>
                        </a:spcBef>
                        <a:spcAft>
                          <a:spcPts val="0"/>
                        </a:spcAft>
                        <a:buClrTx/>
                        <a:buSzTx/>
                        <a:buFontTx/>
                        <a:buNone/>
                        <a:tabLst/>
                        <a:defRPr/>
                      </a:pPr>
                      <a:r>
                        <a:rPr lang="en-US" sz="1800" b="1" dirty="0" smtClean="0">
                          <a:solidFill>
                            <a:srgbClr val="00B050"/>
                          </a:solidFill>
                          <a:latin typeface="+mj-lt"/>
                        </a:rPr>
                        <a:t>Full Model R</a:t>
                      </a:r>
                      <a:r>
                        <a:rPr lang="en-US" sz="1800" b="1" baseline="30000" dirty="0" smtClean="0">
                          <a:solidFill>
                            <a:srgbClr val="00B050"/>
                          </a:solidFill>
                          <a:latin typeface="+mj-lt"/>
                        </a:rPr>
                        <a:t>2 </a:t>
                      </a:r>
                      <a:r>
                        <a:rPr lang="en-US" sz="1800" b="1" baseline="0" dirty="0" smtClean="0">
                          <a:solidFill>
                            <a:srgbClr val="00B050"/>
                          </a:solidFill>
                          <a:latin typeface="+mj-lt"/>
                        </a:rPr>
                        <a:t>= 0.62</a:t>
                      </a:r>
                      <a:endParaRPr lang="en-US" sz="1800" b="1" dirty="0" smtClean="0">
                        <a:solidFill>
                          <a:srgbClr val="00B050"/>
                        </a:solidFill>
                        <a:latin typeface="+mj-lt"/>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gridSpan="3"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baseline="0" dirty="0" smtClean="0">
                        <a:solidFill>
                          <a:srgbClr val="00B050"/>
                        </a:solidFill>
                        <a:latin typeface="+mj-lt"/>
                      </a:endParaRPr>
                    </a:p>
                  </a:txBody>
                  <a:tcPr anchor="ctr"/>
                </a:tc>
                <a:tc hMerge="1" vMerge="1">
                  <a:txBody>
                    <a:bodyPr/>
                    <a:lstStyle/>
                    <a:p>
                      <a:pPr algn="ctr"/>
                      <a:endParaRPr lang="en-US" sz="1200" b="1" dirty="0" smtClean="0">
                        <a:solidFill>
                          <a:srgbClr val="00B050"/>
                        </a:solidFill>
                        <a:latin typeface="+mj-lt"/>
                      </a:endParaRPr>
                    </a:p>
                  </a:txBody>
                  <a:tcPr anchor="ctr"/>
                </a:tc>
                <a:tc hMerge="1" vMerge="1">
                  <a:txBody>
                    <a:bodyPr/>
                    <a:lstStyle/>
                    <a:p>
                      <a:pPr algn="ctr"/>
                      <a:endParaRPr lang="en-US" sz="1200" b="1" dirty="0" smtClean="0">
                        <a:solidFill>
                          <a:srgbClr val="00B050"/>
                        </a:solidFill>
                        <a:latin typeface="+mj-lt"/>
                      </a:endParaRPr>
                    </a:p>
                  </a:txBody>
                  <a:tcPr anchor="ctr"/>
                </a:tc>
                <a:extLst>
                  <a:ext uri="{0D108BD9-81ED-4DB2-BD59-A6C34878D82A}">
                    <a16:rowId xmlns:a16="http://schemas.microsoft.com/office/drawing/2014/main" val="2909387037"/>
                  </a:ext>
                </a:extLst>
              </a:tr>
            </a:tbl>
          </a:graphicData>
        </a:graphic>
      </p:graphicFrame>
      <p:sp>
        <p:nvSpPr>
          <p:cNvPr id="3" name="Rectangle 2"/>
          <p:cNvSpPr/>
          <p:nvPr/>
        </p:nvSpPr>
        <p:spPr>
          <a:xfrm>
            <a:off x="0" y="1676400"/>
            <a:ext cx="9158029" cy="10811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577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066800"/>
          </a:xfrm>
        </p:spPr>
        <p:txBody>
          <a:bodyPr/>
          <a:lstStyle/>
          <a:p>
            <a:r>
              <a:rPr lang="en-US" dirty="0" smtClean="0"/>
              <a:t>Mentoring At-Risk Youth</a:t>
            </a:r>
            <a:endParaRPr lang="en-US" dirty="0"/>
          </a:p>
        </p:txBody>
      </p:sp>
      <p:sp>
        <p:nvSpPr>
          <p:cNvPr id="3" name="Content Placeholder 2"/>
          <p:cNvSpPr>
            <a:spLocks noGrp="1"/>
          </p:cNvSpPr>
          <p:nvPr>
            <p:ph idx="1"/>
          </p:nvPr>
        </p:nvSpPr>
        <p:spPr>
          <a:xfrm>
            <a:off x="304800" y="1619250"/>
            <a:ext cx="8229600" cy="4324350"/>
          </a:xfrm>
        </p:spPr>
        <p:txBody>
          <a:bodyPr/>
          <a:lstStyle/>
          <a:p>
            <a:r>
              <a:rPr lang="en-US" dirty="0" smtClean="0"/>
              <a:t>Past </a:t>
            </a:r>
            <a:r>
              <a:rPr lang="en-US" dirty="0" smtClean="0"/>
              <a:t>meta-analytic </a:t>
            </a:r>
            <a:r>
              <a:rPr lang="en-US" dirty="0" smtClean="0"/>
              <a:t>reviews show evidence for better outcomes for youth that partake in mentorship </a:t>
            </a:r>
            <a:r>
              <a:rPr lang="en-US" dirty="0" smtClean="0"/>
              <a:t>programs</a:t>
            </a:r>
            <a:r>
              <a:rPr lang="en-US" baseline="30000" dirty="0" smtClean="0"/>
              <a:t>1,2</a:t>
            </a:r>
            <a:endParaRPr lang="en-US" dirty="0" smtClean="0"/>
          </a:p>
          <a:p>
            <a:r>
              <a:rPr lang="en-US" dirty="0" smtClean="0"/>
              <a:t>Mentored at-risk youth are 55% more likely to attend college than their non-mentored at-risk peers</a:t>
            </a:r>
            <a:r>
              <a:rPr lang="en-US" baseline="30000" dirty="0"/>
              <a:t>3</a:t>
            </a:r>
            <a:r>
              <a:rPr lang="en-US" dirty="0" smtClean="0"/>
              <a:t> </a:t>
            </a:r>
            <a:r>
              <a:rPr lang="en-US" dirty="0"/>
              <a:t/>
            </a:r>
            <a:br>
              <a:rPr lang="en-US" dirty="0"/>
            </a:br>
            <a:endParaRPr lang="en-US" dirty="0"/>
          </a:p>
          <a:p>
            <a:r>
              <a:rPr lang="en-US" dirty="0" smtClean="0"/>
              <a:t>Group based mentoring </a:t>
            </a:r>
            <a:r>
              <a:rPr lang="en-US" dirty="0"/>
              <a:t>programs have the added benefit of serving </a:t>
            </a:r>
            <a:r>
              <a:rPr lang="en-US" dirty="0" smtClean="0"/>
              <a:t>more at-risk youth and </a:t>
            </a:r>
            <a:r>
              <a:rPr lang="en-US" dirty="0"/>
              <a:t>saving costs in comparison to one on one </a:t>
            </a:r>
            <a:r>
              <a:rPr lang="en-US" dirty="0" smtClean="0"/>
              <a:t>programs</a:t>
            </a:r>
            <a:r>
              <a:rPr lang="en-US" baseline="30000" dirty="0" smtClean="0"/>
              <a:t>1</a:t>
            </a:r>
            <a:endParaRPr lang="en-US" dirty="0" smtClean="0"/>
          </a:p>
          <a:p>
            <a:endParaRPr lang="en-US" sz="1100"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sp>
        <p:nvSpPr>
          <p:cNvPr id="5" name="TextBox 4"/>
          <p:cNvSpPr txBox="1"/>
          <p:nvPr/>
        </p:nvSpPr>
        <p:spPr>
          <a:xfrm>
            <a:off x="838200" y="-1981200"/>
            <a:ext cx="7848600" cy="923330"/>
          </a:xfrm>
          <a:prstGeom prst="rect">
            <a:avLst/>
          </a:prstGeom>
          <a:noFill/>
        </p:spPr>
        <p:txBody>
          <a:bodyPr wrap="square" rtlCol="0">
            <a:spAutoFit/>
          </a:bodyPr>
          <a:lstStyle/>
          <a:p>
            <a:r>
              <a:rPr lang="en-US" dirty="0" smtClean="0"/>
              <a:t>DuBois DL, Portillo N, Rhodes JE, </a:t>
            </a:r>
            <a:r>
              <a:rPr lang="en-US" dirty="0" err="1" smtClean="0"/>
              <a:t>Silverthorn</a:t>
            </a:r>
            <a:r>
              <a:rPr lang="en-US" dirty="0" smtClean="0"/>
              <a:t> N &amp; Valentine (2011). How effective are mentoring programs for youth? A systematic assessment of the </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246" y="6503353"/>
            <a:ext cx="5810754" cy="354647"/>
          </a:xfrm>
          <a:prstGeom prst="rect">
            <a:avLst/>
          </a:prstGeom>
        </p:spPr>
      </p:pic>
      <p:sp>
        <p:nvSpPr>
          <p:cNvPr id="7" name="TextBox 6"/>
          <p:cNvSpPr txBox="1"/>
          <p:nvPr/>
        </p:nvSpPr>
        <p:spPr>
          <a:xfrm>
            <a:off x="38100" y="6180187"/>
            <a:ext cx="2968877" cy="646331"/>
          </a:xfrm>
          <a:prstGeom prst="rect">
            <a:avLst/>
          </a:prstGeom>
          <a:noFill/>
        </p:spPr>
        <p:txBody>
          <a:bodyPr wrap="square" rtlCol="0">
            <a:spAutoFit/>
          </a:bodyPr>
          <a:lstStyle/>
          <a:p>
            <a:r>
              <a:rPr lang="en-US" sz="1200" dirty="0" smtClean="0"/>
              <a:t>1 (Dubois </a:t>
            </a:r>
            <a:r>
              <a:rPr lang="en-US" sz="1200" dirty="0"/>
              <a:t>et al, </a:t>
            </a:r>
            <a:r>
              <a:rPr lang="en-US" sz="1200" dirty="0" smtClean="0"/>
              <a:t>2011</a:t>
            </a:r>
            <a:r>
              <a:rPr lang="en-US" sz="1200" dirty="0"/>
              <a:t>)</a:t>
            </a:r>
            <a:endParaRPr lang="en-US" sz="1200" dirty="0" smtClean="0"/>
          </a:p>
          <a:p>
            <a:r>
              <a:rPr lang="en-US" sz="1200" dirty="0" smtClean="0"/>
              <a:t>2 </a:t>
            </a:r>
            <a:r>
              <a:rPr lang="en-US" sz="1200" dirty="0" err="1" smtClean="0"/>
              <a:t>Tolan</a:t>
            </a:r>
            <a:r>
              <a:rPr lang="en-US" sz="1200" dirty="0" smtClean="0"/>
              <a:t> </a:t>
            </a:r>
            <a:r>
              <a:rPr lang="en-US" sz="1200" dirty="0"/>
              <a:t>et al, 2013</a:t>
            </a:r>
            <a:r>
              <a:rPr lang="en-US" sz="1200" dirty="0" smtClean="0"/>
              <a:t>)</a:t>
            </a:r>
          </a:p>
          <a:p>
            <a:r>
              <a:rPr lang="en-US" sz="1200" dirty="0" smtClean="0"/>
              <a:t>3 </a:t>
            </a:r>
            <a:r>
              <a:rPr lang="en-US" sz="1200" dirty="0"/>
              <a:t>(</a:t>
            </a:r>
            <a:r>
              <a:rPr lang="en-US" sz="1200" dirty="0" err="1"/>
              <a:t>Thurlow</a:t>
            </a:r>
            <a:r>
              <a:rPr lang="en-US" sz="1200" dirty="0"/>
              <a:t>, Sinclair &amp; Johnson, 2002</a:t>
            </a:r>
            <a:r>
              <a:rPr lang="en-US" sz="1200" dirty="0" smtClean="0"/>
              <a:t>)</a:t>
            </a:r>
            <a:endParaRPr lang="en-US" sz="1200" dirty="0"/>
          </a:p>
        </p:txBody>
      </p:sp>
    </p:spTree>
    <p:extLst>
      <p:ext uri="{BB962C8B-B14F-4D97-AF65-F5344CB8AC3E}">
        <p14:creationId xmlns:p14="http://schemas.microsoft.com/office/powerpoint/2010/main" val="11199863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066800"/>
          </a:xfrm>
        </p:spPr>
        <p:txBody>
          <a:bodyPr/>
          <a:lstStyle/>
          <a:p>
            <a:r>
              <a:rPr lang="en-US" dirty="0" smtClean="0"/>
              <a:t>Model Comparison (N=83)</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246" y="6503353"/>
            <a:ext cx="5810754" cy="354647"/>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850774419"/>
              </p:ext>
            </p:extLst>
          </p:nvPr>
        </p:nvGraphicFramePr>
        <p:xfrm>
          <a:off x="0" y="1295400"/>
          <a:ext cx="9158029" cy="557784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761192709"/>
                    </a:ext>
                  </a:extLst>
                </a:gridCol>
                <a:gridCol w="1219200">
                  <a:extLst>
                    <a:ext uri="{9D8B030D-6E8A-4147-A177-3AD203B41FA5}">
                      <a16:colId xmlns:a16="http://schemas.microsoft.com/office/drawing/2014/main" val="4173495153"/>
                    </a:ext>
                  </a:extLst>
                </a:gridCol>
                <a:gridCol w="228600">
                  <a:extLst>
                    <a:ext uri="{9D8B030D-6E8A-4147-A177-3AD203B41FA5}">
                      <a16:colId xmlns:a16="http://schemas.microsoft.com/office/drawing/2014/main" val="244443301"/>
                    </a:ext>
                  </a:extLst>
                </a:gridCol>
                <a:gridCol w="1143000">
                  <a:extLst>
                    <a:ext uri="{9D8B030D-6E8A-4147-A177-3AD203B41FA5}">
                      <a16:colId xmlns:a16="http://schemas.microsoft.com/office/drawing/2014/main" val="960440429"/>
                    </a:ext>
                  </a:extLst>
                </a:gridCol>
                <a:gridCol w="2362201">
                  <a:extLst>
                    <a:ext uri="{9D8B030D-6E8A-4147-A177-3AD203B41FA5}">
                      <a16:colId xmlns:a16="http://schemas.microsoft.com/office/drawing/2014/main" val="2075758160"/>
                    </a:ext>
                  </a:extLst>
                </a:gridCol>
                <a:gridCol w="1336040">
                  <a:extLst>
                    <a:ext uri="{9D8B030D-6E8A-4147-A177-3AD203B41FA5}">
                      <a16:colId xmlns:a16="http://schemas.microsoft.com/office/drawing/2014/main" val="1901903487"/>
                    </a:ext>
                  </a:extLst>
                </a:gridCol>
                <a:gridCol w="1116388">
                  <a:extLst>
                    <a:ext uri="{9D8B030D-6E8A-4147-A177-3AD203B41FA5}">
                      <a16:colId xmlns:a16="http://schemas.microsoft.com/office/drawing/2014/main" val="2042617884"/>
                    </a:ext>
                  </a:extLst>
                </a:gridCol>
              </a:tblGrid>
              <a:tr h="0">
                <a:tc gridSpan="4">
                  <a:txBody>
                    <a:bodyPr/>
                    <a:lstStyle/>
                    <a:p>
                      <a:pPr algn="ctr"/>
                      <a:r>
                        <a:rPr lang="en-US" sz="1800" b="1" dirty="0" smtClean="0">
                          <a:latin typeface="+mj-lt"/>
                        </a:rPr>
                        <a:t>Reduced</a:t>
                      </a:r>
                      <a:r>
                        <a:rPr lang="en-US" sz="1800" b="1" baseline="0" dirty="0" smtClean="0">
                          <a:latin typeface="+mj-lt"/>
                        </a:rPr>
                        <a:t> Model</a:t>
                      </a:r>
                      <a:endParaRPr lang="en-US" sz="1800" b="1" dirty="0">
                        <a:latin typeface="+mj-lt"/>
                      </a:endParaRPr>
                    </a:p>
                  </a:txBody>
                  <a:tcPr anchor="ctr">
                    <a:solidFill>
                      <a:srgbClr val="990000"/>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a:r>
                        <a:rPr lang="en-US" sz="1800" b="1" dirty="0" smtClean="0">
                          <a:latin typeface="+mj-lt"/>
                        </a:rPr>
                        <a:t>Full Model</a:t>
                      </a:r>
                      <a:endParaRPr lang="en-US" sz="1800" b="1" dirty="0">
                        <a:latin typeface="+mj-lt"/>
                      </a:endParaRPr>
                    </a:p>
                  </a:txBody>
                  <a:tcPr anchor="ctr">
                    <a:solidFill>
                      <a:srgbClr val="00B05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33533761"/>
                  </a:ext>
                </a:extLst>
              </a:tr>
              <a:tr h="0">
                <a:tc>
                  <a:txBody>
                    <a:bodyPr/>
                    <a:lstStyle/>
                    <a:p>
                      <a:pPr algn="ctr"/>
                      <a:r>
                        <a:rPr lang="en-US" sz="1200" b="1" dirty="0" smtClean="0">
                          <a:latin typeface="+mj-lt"/>
                        </a:rPr>
                        <a:t>Variable</a:t>
                      </a:r>
                      <a:endParaRPr lang="en-US" sz="1200" b="1" dirty="0">
                        <a:latin typeface="+mj-lt"/>
                      </a:endParaRPr>
                    </a:p>
                  </a:txBody>
                  <a:tcPr anchor="ctr"/>
                </a:tc>
                <a:tc>
                  <a:txBody>
                    <a:bodyPr/>
                    <a:lstStyle/>
                    <a:p>
                      <a:pPr algn="ctr"/>
                      <a:r>
                        <a:rPr lang="en-US" sz="1200" b="1" dirty="0" smtClean="0">
                          <a:latin typeface="+mj-lt"/>
                        </a:rPr>
                        <a:t>Estimate</a:t>
                      </a:r>
                      <a:endParaRPr lang="en-US" sz="1200" b="1" dirty="0">
                        <a:latin typeface="+mj-lt"/>
                      </a:endParaRPr>
                    </a:p>
                  </a:txBody>
                  <a:tcPr anchor="ctr"/>
                </a:tc>
                <a:tc gridSpan="2">
                  <a:txBody>
                    <a:bodyPr/>
                    <a:lstStyle/>
                    <a:p>
                      <a:pPr algn="ctr"/>
                      <a:r>
                        <a:rPr lang="en-US" sz="1200" b="1" dirty="0" smtClean="0">
                          <a:latin typeface="+mj-lt"/>
                        </a:rPr>
                        <a:t>95% CI</a:t>
                      </a:r>
                      <a:endParaRPr lang="en-US" sz="1200" b="1" dirty="0">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latin typeface="+mj-lt"/>
                        </a:rPr>
                        <a:t>Variable</a:t>
                      </a:r>
                      <a:endParaRPr lang="en-US" sz="1200" b="1" dirty="0">
                        <a:latin typeface="+mj-lt"/>
                      </a:endParaRPr>
                    </a:p>
                  </a:txBody>
                  <a:tcPr anchor="ctr"/>
                </a:tc>
                <a:tc>
                  <a:txBody>
                    <a:bodyPr/>
                    <a:lstStyle/>
                    <a:p>
                      <a:pPr algn="ctr"/>
                      <a:r>
                        <a:rPr lang="en-US" sz="1200" b="1" dirty="0" smtClean="0">
                          <a:latin typeface="+mj-lt"/>
                        </a:rPr>
                        <a:t>Estimate</a:t>
                      </a:r>
                      <a:endParaRPr lang="en-US" sz="1200" b="1" dirty="0">
                        <a:latin typeface="+mj-lt"/>
                      </a:endParaRPr>
                    </a:p>
                  </a:txBody>
                  <a:tcPr anchor="ctr"/>
                </a:tc>
                <a:tc>
                  <a:txBody>
                    <a:bodyPr/>
                    <a:lstStyle/>
                    <a:p>
                      <a:pPr algn="ctr"/>
                      <a:r>
                        <a:rPr lang="en-US" sz="1200" b="1" dirty="0" smtClean="0">
                          <a:latin typeface="+mj-lt"/>
                        </a:rPr>
                        <a:t>95% CI</a:t>
                      </a:r>
                      <a:endParaRPr lang="en-US" sz="1200" b="1" dirty="0">
                        <a:latin typeface="+mj-lt"/>
                      </a:endParaRPr>
                    </a:p>
                  </a:txBody>
                  <a:tcPr anchor="ctr"/>
                </a:tc>
                <a:extLst>
                  <a:ext uri="{0D108BD9-81ED-4DB2-BD59-A6C34878D82A}">
                    <a16:rowId xmlns:a16="http://schemas.microsoft.com/office/drawing/2014/main" val="898965460"/>
                  </a:ext>
                </a:extLst>
              </a:tr>
              <a:tr h="0">
                <a:tc>
                  <a:txBody>
                    <a:bodyPr/>
                    <a:lstStyle/>
                    <a:p>
                      <a:pPr algn="ctr"/>
                      <a:r>
                        <a:rPr lang="en-US" sz="1200" b="1" dirty="0" smtClean="0">
                          <a:latin typeface="+mj-lt"/>
                        </a:rPr>
                        <a:t>Baseline Depression</a:t>
                      </a:r>
                      <a:endParaRPr lang="en-US" sz="1200" b="1" dirty="0">
                        <a:latin typeface="+mj-lt"/>
                      </a:endParaRPr>
                    </a:p>
                  </a:txBody>
                  <a:tcPr anchor="ctr"/>
                </a:tc>
                <a:tc>
                  <a:txBody>
                    <a:bodyPr/>
                    <a:lstStyle/>
                    <a:p>
                      <a:pPr algn="ctr"/>
                      <a:r>
                        <a:rPr lang="en-US" sz="1200" b="1" dirty="0" smtClean="0">
                          <a:latin typeface="+mj-lt"/>
                        </a:rPr>
                        <a:t> 0.54</a:t>
                      </a:r>
                      <a:endParaRPr lang="en-US" sz="1200" b="1" dirty="0">
                        <a:latin typeface="+mj-lt"/>
                      </a:endParaRPr>
                    </a:p>
                  </a:txBody>
                  <a:tcPr anchor="ctr"/>
                </a:tc>
                <a:tc gridSpan="2">
                  <a:txBody>
                    <a:bodyPr/>
                    <a:lstStyle/>
                    <a:p>
                      <a:pPr algn="ctr"/>
                      <a:r>
                        <a:rPr lang="en-US" sz="1200" b="1" dirty="0" smtClean="0">
                          <a:latin typeface="+mj-lt"/>
                        </a:rPr>
                        <a:t>[0.39 – 0.69]</a:t>
                      </a:r>
                      <a:endParaRPr lang="en-US" sz="1200" b="1" dirty="0">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latin typeface="+mj-lt"/>
                        </a:rPr>
                        <a:t>Baseline</a:t>
                      </a:r>
                      <a:r>
                        <a:rPr lang="en-US" sz="1200" b="1" baseline="0" dirty="0" smtClean="0">
                          <a:latin typeface="+mj-lt"/>
                        </a:rPr>
                        <a:t> </a:t>
                      </a:r>
                      <a:r>
                        <a:rPr lang="en-US" sz="1200" b="1" dirty="0" smtClean="0">
                          <a:latin typeface="+mj-lt"/>
                        </a:rPr>
                        <a:t>Depression</a:t>
                      </a:r>
                      <a:endParaRPr lang="en-US" sz="1200" b="1" dirty="0">
                        <a:latin typeface="+mj-lt"/>
                      </a:endParaRPr>
                    </a:p>
                  </a:txBody>
                  <a:tcPr anchor="ctr"/>
                </a:tc>
                <a:tc>
                  <a:txBody>
                    <a:bodyPr/>
                    <a:lstStyle/>
                    <a:p>
                      <a:pPr algn="ctr"/>
                      <a:r>
                        <a:rPr lang="en-US" sz="1200" b="1" dirty="0" smtClean="0">
                          <a:latin typeface="+mj-lt"/>
                        </a:rPr>
                        <a:t> 0.54</a:t>
                      </a:r>
                      <a:endParaRPr lang="en-US" sz="1200" b="1" dirty="0">
                        <a:latin typeface="+mj-lt"/>
                      </a:endParaRPr>
                    </a:p>
                  </a:txBody>
                  <a:tcPr anchor="ctr"/>
                </a:tc>
                <a:tc>
                  <a:txBody>
                    <a:bodyPr/>
                    <a:lstStyle/>
                    <a:p>
                      <a:pPr algn="ctr"/>
                      <a:r>
                        <a:rPr lang="en-US" sz="1200" b="1" dirty="0" smtClean="0">
                          <a:latin typeface="+mj-lt"/>
                        </a:rPr>
                        <a:t>[0.39-0.69]</a:t>
                      </a:r>
                      <a:endParaRPr lang="en-US" sz="1200" b="1" dirty="0">
                        <a:latin typeface="+mj-lt"/>
                      </a:endParaRPr>
                    </a:p>
                  </a:txBody>
                  <a:tcPr anchor="ctr"/>
                </a:tc>
                <a:extLst>
                  <a:ext uri="{0D108BD9-81ED-4DB2-BD59-A6C34878D82A}">
                    <a16:rowId xmlns:a16="http://schemas.microsoft.com/office/drawing/2014/main" val="3273936530"/>
                  </a:ext>
                </a:extLst>
              </a:tr>
              <a:tr h="0">
                <a:tc>
                  <a:txBody>
                    <a:bodyPr/>
                    <a:lstStyle/>
                    <a:p>
                      <a:pPr algn="ctr"/>
                      <a:r>
                        <a:rPr lang="en-US" sz="1200" b="1" dirty="0" smtClean="0">
                          <a:latin typeface="+mj-lt"/>
                        </a:rPr>
                        <a:t>Age</a:t>
                      </a:r>
                      <a:endParaRPr lang="en-US" sz="1200" b="1" dirty="0">
                        <a:latin typeface="+mj-lt"/>
                      </a:endParaRPr>
                    </a:p>
                  </a:txBody>
                  <a:tcPr anchor="ctr"/>
                </a:tc>
                <a:tc>
                  <a:txBody>
                    <a:bodyPr/>
                    <a:lstStyle/>
                    <a:p>
                      <a:pPr algn="ctr"/>
                      <a:r>
                        <a:rPr lang="en-US" sz="1200" b="1" dirty="0" smtClean="0">
                          <a:latin typeface="+mj-lt"/>
                        </a:rPr>
                        <a:t> 0.17</a:t>
                      </a:r>
                      <a:endParaRPr lang="en-US" sz="1200" b="1" dirty="0">
                        <a:latin typeface="+mj-lt"/>
                      </a:endParaRPr>
                    </a:p>
                  </a:txBody>
                  <a:tcPr anchor="ctr"/>
                </a:tc>
                <a:tc gridSpan="2">
                  <a:txBody>
                    <a:bodyPr/>
                    <a:lstStyle/>
                    <a:p>
                      <a:pPr algn="ctr"/>
                      <a:r>
                        <a:rPr lang="en-US" sz="1200" b="1" dirty="0" smtClean="0">
                          <a:latin typeface="+mj-lt"/>
                        </a:rPr>
                        <a:t>[0.04 – 0.30]</a:t>
                      </a:r>
                      <a:endParaRPr lang="en-US" sz="1200" b="1" dirty="0">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latin typeface="+mj-lt"/>
                        </a:rPr>
                        <a:t>Age</a:t>
                      </a:r>
                      <a:endParaRPr lang="en-US" sz="1200" b="1" dirty="0">
                        <a:latin typeface="+mj-lt"/>
                      </a:endParaRPr>
                    </a:p>
                  </a:txBody>
                  <a:tcPr anchor="ctr"/>
                </a:tc>
                <a:tc>
                  <a:txBody>
                    <a:bodyPr/>
                    <a:lstStyle/>
                    <a:p>
                      <a:pPr algn="ctr"/>
                      <a:r>
                        <a:rPr lang="en-US" sz="1200" b="1" dirty="0" smtClean="0">
                          <a:latin typeface="+mj-lt"/>
                        </a:rPr>
                        <a:t> 0.15</a:t>
                      </a:r>
                      <a:endParaRPr lang="en-US" sz="1200" b="1" dirty="0">
                        <a:latin typeface="+mj-lt"/>
                      </a:endParaRPr>
                    </a:p>
                  </a:txBody>
                  <a:tcPr anchor="ctr"/>
                </a:tc>
                <a:tc>
                  <a:txBody>
                    <a:bodyPr/>
                    <a:lstStyle/>
                    <a:p>
                      <a:pPr algn="ctr"/>
                      <a:r>
                        <a:rPr lang="en-US" sz="1200" b="1" dirty="0" smtClean="0">
                          <a:latin typeface="+mj-lt"/>
                        </a:rPr>
                        <a:t>[0.03-0.29]</a:t>
                      </a:r>
                      <a:endParaRPr lang="en-US" sz="1200" b="1" dirty="0">
                        <a:latin typeface="+mj-lt"/>
                      </a:endParaRPr>
                    </a:p>
                  </a:txBody>
                  <a:tcPr anchor="ctr"/>
                </a:tc>
                <a:extLst>
                  <a:ext uri="{0D108BD9-81ED-4DB2-BD59-A6C34878D82A}">
                    <a16:rowId xmlns:a16="http://schemas.microsoft.com/office/drawing/2014/main" val="3003336913"/>
                  </a:ext>
                </a:extLst>
              </a:tr>
              <a:tr h="0">
                <a:tc>
                  <a:txBody>
                    <a:bodyPr/>
                    <a:lstStyle/>
                    <a:p>
                      <a:pPr algn="ctr"/>
                      <a:r>
                        <a:rPr lang="en-US" sz="1200" b="1" dirty="0" smtClean="0">
                          <a:latin typeface="+mj-lt"/>
                        </a:rPr>
                        <a:t>Sex</a:t>
                      </a:r>
                      <a:endParaRPr lang="en-US" sz="1200" b="1" dirty="0">
                        <a:latin typeface="+mj-lt"/>
                      </a:endParaRPr>
                    </a:p>
                  </a:txBody>
                  <a:tcPr anchor="ctr"/>
                </a:tc>
                <a:tc>
                  <a:txBody>
                    <a:bodyPr/>
                    <a:lstStyle/>
                    <a:p>
                      <a:pPr algn="ctr"/>
                      <a:r>
                        <a:rPr lang="en-US" sz="1200" b="1" dirty="0" smtClean="0">
                          <a:latin typeface="+mj-lt"/>
                        </a:rPr>
                        <a:t>-0.41</a:t>
                      </a:r>
                      <a:endParaRPr lang="en-US" sz="1200" b="1" dirty="0">
                        <a:latin typeface="+mj-lt"/>
                      </a:endParaRPr>
                    </a:p>
                  </a:txBody>
                  <a:tcPr anchor="ctr"/>
                </a:tc>
                <a:tc gridSpan="2">
                  <a:txBody>
                    <a:bodyPr/>
                    <a:lstStyle/>
                    <a:p>
                      <a:pPr algn="ctr"/>
                      <a:r>
                        <a:rPr lang="en-US" sz="1200" b="1" dirty="0" smtClean="0">
                          <a:latin typeface="+mj-lt"/>
                        </a:rPr>
                        <a:t>[-0.91 – 0.09]</a:t>
                      </a:r>
                      <a:endParaRPr lang="en-US" sz="1200" b="1" dirty="0">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latin typeface="+mj-lt"/>
                        </a:rPr>
                        <a:t>Sex </a:t>
                      </a:r>
                      <a:endParaRPr lang="en-US" sz="1200" b="1" dirty="0">
                        <a:latin typeface="+mj-lt"/>
                      </a:endParaRPr>
                    </a:p>
                  </a:txBody>
                  <a:tcPr anchor="ctr"/>
                </a:tc>
                <a:tc>
                  <a:txBody>
                    <a:bodyPr/>
                    <a:lstStyle/>
                    <a:p>
                      <a:pPr algn="ctr"/>
                      <a:r>
                        <a:rPr lang="en-US" sz="1200" b="1" dirty="0" smtClean="0">
                          <a:latin typeface="+mj-lt"/>
                        </a:rPr>
                        <a:t>-0.40</a:t>
                      </a:r>
                      <a:endParaRPr lang="en-US" sz="1200" b="1" dirty="0">
                        <a:latin typeface="+mj-lt"/>
                      </a:endParaRPr>
                    </a:p>
                  </a:txBody>
                  <a:tcPr anchor="ctr"/>
                </a:tc>
                <a:tc>
                  <a:txBody>
                    <a:bodyPr/>
                    <a:lstStyle/>
                    <a:p>
                      <a:pPr algn="ctr"/>
                      <a:r>
                        <a:rPr lang="en-US" sz="1200" b="1" dirty="0" smtClean="0">
                          <a:latin typeface="+mj-lt"/>
                        </a:rPr>
                        <a:t>[-0.92-0.13]</a:t>
                      </a:r>
                      <a:endParaRPr lang="en-US" sz="1200" b="1" dirty="0">
                        <a:latin typeface="+mj-lt"/>
                      </a:endParaRPr>
                    </a:p>
                  </a:txBody>
                  <a:tcPr anchor="ctr"/>
                </a:tc>
                <a:extLst>
                  <a:ext uri="{0D108BD9-81ED-4DB2-BD59-A6C34878D82A}">
                    <a16:rowId xmlns:a16="http://schemas.microsoft.com/office/drawing/2014/main" val="2522980425"/>
                  </a:ext>
                </a:extLst>
              </a:tr>
              <a:tr h="0">
                <a:tc>
                  <a:txBody>
                    <a:bodyPr/>
                    <a:lstStyle/>
                    <a:p>
                      <a:pPr algn="ctr"/>
                      <a:r>
                        <a:rPr lang="en-US" sz="1200" b="1" dirty="0" smtClean="0">
                          <a:latin typeface="+mj-lt"/>
                        </a:rPr>
                        <a:t>Race</a:t>
                      </a:r>
                    </a:p>
                  </a:txBody>
                  <a:tcPr anchor="ctr">
                    <a:solidFill>
                      <a:schemeClr val="bg1">
                        <a:lumMod val="75000"/>
                      </a:schemeClr>
                    </a:solidFill>
                  </a:tcPr>
                </a:tc>
                <a:tc gridSpan="3">
                  <a:txBody>
                    <a:bodyPr/>
                    <a:lstStyle/>
                    <a:p>
                      <a:pPr algn="ctr"/>
                      <a:endParaRPr lang="en-US" sz="1200" b="1" dirty="0">
                        <a:latin typeface="+mj-lt"/>
                      </a:endParaRPr>
                    </a:p>
                  </a:txBody>
                  <a:tcPr anchor="ctr">
                    <a:solidFill>
                      <a:schemeClr val="bg1">
                        <a:lumMod val="75000"/>
                      </a:schemeClr>
                    </a:solidFill>
                  </a:tcPr>
                </a:tc>
                <a:tc hMerge="1">
                  <a:txBody>
                    <a:bodyPr/>
                    <a:lstStyle/>
                    <a:p>
                      <a:endParaRPr lang="en-US" dirty="0"/>
                    </a:p>
                  </a:txBody>
                  <a:tcPr anchor="ctr">
                    <a:solidFill>
                      <a:schemeClr val="bg1">
                        <a:lumMod val="75000"/>
                      </a:schemeClr>
                    </a:solidFill>
                  </a:tcPr>
                </a:tc>
                <a:tc hMerge="1">
                  <a:txBody>
                    <a:bodyPr/>
                    <a:lstStyle/>
                    <a:p>
                      <a:endParaRPr lang="en-US"/>
                    </a:p>
                  </a:txBody>
                  <a:tcPr anchor="ctr">
                    <a:solidFill>
                      <a:schemeClr val="bg1">
                        <a:lumMod val="75000"/>
                      </a:schemeClr>
                    </a:solidFill>
                  </a:tcPr>
                </a:tc>
                <a:tc>
                  <a:txBody>
                    <a:bodyPr/>
                    <a:lstStyle/>
                    <a:p>
                      <a:pPr algn="ctr"/>
                      <a:r>
                        <a:rPr lang="en-US" sz="1200" b="1" dirty="0" smtClean="0">
                          <a:latin typeface="+mj-lt"/>
                        </a:rPr>
                        <a:t>Race</a:t>
                      </a:r>
                    </a:p>
                  </a:txBody>
                  <a:tcPr anchor="ctr">
                    <a:solidFill>
                      <a:schemeClr val="bg1">
                        <a:lumMod val="75000"/>
                      </a:schemeClr>
                    </a:solidFill>
                  </a:tcPr>
                </a:tc>
                <a:tc gridSpan="2">
                  <a:txBody>
                    <a:bodyPr/>
                    <a:lstStyle/>
                    <a:p>
                      <a:pPr algn="ctr"/>
                      <a:endParaRPr lang="en-US" sz="1200" b="1" dirty="0">
                        <a:latin typeface="+mj-lt"/>
                      </a:endParaRPr>
                    </a:p>
                  </a:txBody>
                  <a:tcPr anchor="ctr">
                    <a:solidFill>
                      <a:schemeClr val="bg1">
                        <a:lumMod val="75000"/>
                      </a:schemeClr>
                    </a:solidFill>
                  </a:tcPr>
                </a:tc>
                <a:tc hMerge="1">
                  <a:txBody>
                    <a:bodyPr/>
                    <a:lstStyle/>
                    <a:p>
                      <a:pPr algn="ctr"/>
                      <a:endParaRPr lang="en-US" sz="1200" b="1" dirty="0" smtClean="0">
                        <a:latin typeface="+mj-lt"/>
                      </a:endParaRPr>
                    </a:p>
                  </a:txBody>
                  <a:tcPr anchor="ctr">
                    <a:solidFill>
                      <a:schemeClr val="bg1">
                        <a:lumMod val="75000"/>
                      </a:schemeClr>
                    </a:solidFill>
                  </a:tcPr>
                </a:tc>
                <a:extLst>
                  <a:ext uri="{0D108BD9-81ED-4DB2-BD59-A6C34878D82A}">
                    <a16:rowId xmlns:a16="http://schemas.microsoft.com/office/drawing/2014/main" val="2428768768"/>
                  </a:ext>
                </a:extLst>
              </a:tr>
              <a:tr h="0">
                <a:tc>
                  <a:txBody>
                    <a:bodyPr/>
                    <a:lstStyle/>
                    <a:p>
                      <a:pPr algn="ctr"/>
                      <a:r>
                        <a:rPr lang="en-US" sz="1200" b="1" dirty="0" smtClean="0">
                          <a:solidFill>
                            <a:schemeClr val="tx1"/>
                          </a:solidFill>
                          <a:latin typeface="+mj-lt"/>
                        </a:rPr>
                        <a:t>White</a:t>
                      </a:r>
                      <a:endParaRPr lang="en-US" sz="1200" b="1" dirty="0">
                        <a:solidFill>
                          <a:schemeClr val="tx1"/>
                        </a:solidFill>
                        <a:latin typeface="+mj-lt"/>
                      </a:endParaRPr>
                    </a:p>
                  </a:txBody>
                  <a:tcPr anchor="ctr"/>
                </a:tc>
                <a:tc>
                  <a:txBody>
                    <a:bodyPr/>
                    <a:lstStyle/>
                    <a:p>
                      <a:pPr algn="ctr"/>
                      <a:r>
                        <a:rPr lang="en-US" sz="1200" b="1" dirty="0" smtClean="0">
                          <a:solidFill>
                            <a:schemeClr val="bg1">
                              <a:lumMod val="50000"/>
                            </a:schemeClr>
                          </a:solidFill>
                          <a:latin typeface="+mj-lt"/>
                        </a:rPr>
                        <a:t>Reference</a:t>
                      </a:r>
                      <a:endParaRPr lang="en-US" sz="1200" b="1" dirty="0">
                        <a:solidFill>
                          <a:schemeClr val="bg1">
                            <a:lumMod val="50000"/>
                          </a:schemeClr>
                        </a:solidFill>
                        <a:latin typeface="+mj-lt"/>
                      </a:endParaRPr>
                    </a:p>
                  </a:txBody>
                  <a:tcPr anchor="ctr"/>
                </a:tc>
                <a:tc gridSpan="2">
                  <a:txBody>
                    <a:bodyPr/>
                    <a:lstStyle/>
                    <a:p>
                      <a:pPr algn="ctr"/>
                      <a:r>
                        <a:rPr lang="en-US" sz="1200" b="1" dirty="0" smtClean="0">
                          <a:solidFill>
                            <a:schemeClr val="bg1">
                              <a:lumMod val="50000"/>
                            </a:schemeClr>
                          </a:solidFill>
                          <a:latin typeface="+mj-lt"/>
                        </a:rPr>
                        <a:t>Reference</a:t>
                      </a:r>
                      <a:endParaRPr lang="en-US" sz="1200" b="1" dirty="0">
                        <a:solidFill>
                          <a:schemeClr val="bg1">
                            <a:lumMod val="50000"/>
                          </a:schemeClr>
                        </a:solidFill>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solidFill>
                            <a:schemeClr val="tx1"/>
                          </a:solidFill>
                          <a:latin typeface="+mj-lt"/>
                        </a:rPr>
                        <a:t>White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kern="1200" dirty="0" smtClean="0">
                          <a:solidFill>
                            <a:schemeClr val="bg1">
                              <a:lumMod val="50000"/>
                            </a:schemeClr>
                          </a:solidFill>
                          <a:latin typeface="+mj-lt"/>
                          <a:ea typeface="+mn-ea"/>
                          <a:cs typeface="+mn-cs"/>
                        </a:rPr>
                        <a:t>Reference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kern="1200" dirty="0" smtClean="0">
                          <a:solidFill>
                            <a:schemeClr val="bg1">
                              <a:lumMod val="50000"/>
                            </a:schemeClr>
                          </a:solidFill>
                          <a:latin typeface="+mj-lt"/>
                          <a:ea typeface="+mn-ea"/>
                          <a:cs typeface="+mn-cs"/>
                        </a:rPr>
                        <a:t>Reference</a:t>
                      </a:r>
                    </a:p>
                  </a:txBody>
                  <a:tcPr anchor="ctr"/>
                </a:tc>
                <a:extLst>
                  <a:ext uri="{0D108BD9-81ED-4DB2-BD59-A6C34878D82A}">
                    <a16:rowId xmlns:a16="http://schemas.microsoft.com/office/drawing/2014/main" val="856099123"/>
                  </a:ext>
                </a:extLst>
              </a:tr>
              <a:tr h="0">
                <a:tc>
                  <a:txBody>
                    <a:bodyPr/>
                    <a:lstStyle/>
                    <a:p>
                      <a:pPr algn="ctr"/>
                      <a:r>
                        <a:rPr lang="en-US" sz="1200" b="1" dirty="0" smtClean="0">
                          <a:solidFill>
                            <a:schemeClr val="tx1"/>
                          </a:solidFill>
                          <a:latin typeface="+mj-lt"/>
                        </a:rPr>
                        <a:t>Hispanic</a:t>
                      </a:r>
                      <a:endParaRPr lang="en-US" sz="1200" b="1" dirty="0">
                        <a:solidFill>
                          <a:schemeClr val="tx1"/>
                        </a:solidFill>
                        <a:latin typeface="+mj-lt"/>
                      </a:endParaRPr>
                    </a:p>
                  </a:txBody>
                  <a:tcPr anchor="ctr"/>
                </a:tc>
                <a:tc>
                  <a:txBody>
                    <a:bodyPr/>
                    <a:lstStyle/>
                    <a:p>
                      <a:pPr algn="ctr"/>
                      <a:r>
                        <a:rPr lang="en-US" sz="1200" b="1" dirty="0" smtClean="0">
                          <a:latin typeface="+mj-lt"/>
                        </a:rPr>
                        <a:t>-0.57</a:t>
                      </a:r>
                      <a:endParaRPr lang="en-US" sz="1200" b="1" dirty="0">
                        <a:latin typeface="+mj-lt"/>
                      </a:endParaRPr>
                    </a:p>
                  </a:txBody>
                  <a:tcPr anchor="ctr"/>
                </a:tc>
                <a:tc gridSpan="2">
                  <a:txBody>
                    <a:bodyPr/>
                    <a:lstStyle/>
                    <a:p>
                      <a:pPr algn="ctr"/>
                      <a:r>
                        <a:rPr lang="en-US" sz="1200" b="1" dirty="0" smtClean="0">
                          <a:latin typeface="+mj-lt"/>
                        </a:rPr>
                        <a:t>[-1.25 – 0.11]</a:t>
                      </a:r>
                      <a:endParaRPr lang="en-US" sz="1200" b="1" dirty="0">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solidFill>
                            <a:schemeClr val="tx1"/>
                          </a:solidFill>
                          <a:latin typeface="+mj-lt"/>
                        </a:rPr>
                        <a:t>Hispanic</a:t>
                      </a:r>
                      <a:endParaRPr lang="en-US" sz="1200" b="1" dirty="0">
                        <a:solidFill>
                          <a:schemeClr val="tx1"/>
                        </a:solidFill>
                        <a:latin typeface="+mj-lt"/>
                      </a:endParaRPr>
                    </a:p>
                  </a:txBody>
                  <a:tcPr anchor="ctr"/>
                </a:tc>
                <a:tc>
                  <a:txBody>
                    <a:bodyPr/>
                    <a:lstStyle/>
                    <a:p>
                      <a:pPr algn="ctr"/>
                      <a:r>
                        <a:rPr lang="en-US" sz="1200" b="1" dirty="0" smtClean="0">
                          <a:latin typeface="+mj-lt"/>
                        </a:rPr>
                        <a:t>-0.76</a:t>
                      </a:r>
                      <a:endParaRPr lang="en-US" sz="1200" b="1" dirty="0">
                        <a:latin typeface="+mj-lt"/>
                      </a:endParaRPr>
                    </a:p>
                  </a:txBody>
                  <a:tcPr anchor="ctr"/>
                </a:tc>
                <a:tc>
                  <a:txBody>
                    <a:bodyPr/>
                    <a:lstStyle/>
                    <a:p>
                      <a:pPr algn="ctr"/>
                      <a:r>
                        <a:rPr lang="en-US" sz="1200" b="1" dirty="0" smtClean="0">
                          <a:latin typeface="+mj-lt"/>
                        </a:rPr>
                        <a:t>[-</a:t>
                      </a:r>
                      <a:r>
                        <a:rPr lang="en-US" sz="1200" b="1" dirty="0" smtClean="0">
                          <a:latin typeface="+mj-lt"/>
                        </a:rPr>
                        <a:t>1.45 -</a:t>
                      </a:r>
                      <a:r>
                        <a:rPr lang="en-US" sz="1200" b="1" baseline="0" dirty="0" smtClean="0">
                          <a:latin typeface="+mj-lt"/>
                        </a:rPr>
                        <a:t> </a:t>
                      </a:r>
                      <a:r>
                        <a:rPr lang="en-US" sz="1200" b="1" dirty="0" smtClean="0">
                          <a:latin typeface="+mj-lt"/>
                        </a:rPr>
                        <a:t>0.08</a:t>
                      </a:r>
                      <a:r>
                        <a:rPr lang="en-US" sz="1200" b="1" dirty="0" smtClean="0">
                          <a:latin typeface="+mj-lt"/>
                        </a:rPr>
                        <a:t>]</a:t>
                      </a:r>
                      <a:endParaRPr lang="en-US" sz="1200" b="1" dirty="0">
                        <a:latin typeface="+mj-lt"/>
                      </a:endParaRPr>
                    </a:p>
                  </a:txBody>
                  <a:tcPr anchor="ctr"/>
                </a:tc>
                <a:extLst>
                  <a:ext uri="{0D108BD9-81ED-4DB2-BD59-A6C34878D82A}">
                    <a16:rowId xmlns:a16="http://schemas.microsoft.com/office/drawing/2014/main" val="50509494"/>
                  </a:ext>
                </a:extLst>
              </a:tr>
              <a:tr h="0">
                <a:tc>
                  <a:txBody>
                    <a:bodyPr/>
                    <a:lstStyle/>
                    <a:p>
                      <a:pPr algn="ctr"/>
                      <a:r>
                        <a:rPr lang="en-US" sz="1200" b="1" dirty="0" smtClean="0">
                          <a:solidFill>
                            <a:schemeClr val="tx1"/>
                          </a:solidFill>
                          <a:latin typeface="+mj-lt"/>
                        </a:rPr>
                        <a:t>Other</a:t>
                      </a:r>
                      <a:endParaRPr lang="en-US" sz="1200" b="1" dirty="0">
                        <a:solidFill>
                          <a:schemeClr val="tx1"/>
                        </a:solidFill>
                        <a:latin typeface="+mj-lt"/>
                      </a:endParaRPr>
                    </a:p>
                  </a:txBody>
                  <a:tcPr anchor="ctr"/>
                </a:tc>
                <a:tc>
                  <a:txBody>
                    <a:bodyPr/>
                    <a:lstStyle/>
                    <a:p>
                      <a:pPr algn="ctr"/>
                      <a:r>
                        <a:rPr lang="en-US" sz="1200" b="1" dirty="0" smtClean="0">
                          <a:latin typeface="+mj-lt"/>
                        </a:rPr>
                        <a:t>-0.03</a:t>
                      </a:r>
                      <a:endParaRPr lang="en-US" sz="1200" b="1" dirty="0">
                        <a:latin typeface="+mj-lt"/>
                      </a:endParaRPr>
                    </a:p>
                  </a:txBody>
                  <a:tcPr anchor="ctr"/>
                </a:tc>
                <a:tc gridSpan="2">
                  <a:txBody>
                    <a:bodyPr/>
                    <a:lstStyle/>
                    <a:p>
                      <a:pPr algn="ctr"/>
                      <a:r>
                        <a:rPr lang="en-US" sz="1200" b="1" dirty="0" smtClean="0">
                          <a:latin typeface="+mj-lt"/>
                        </a:rPr>
                        <a:t>[-0.55 – 0.71]</a:t>
                      </a:r>
                      <a:endParaRPr lang="en-US" sz="1200" b="1" dirty="0">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solidFill>
                            <a:schemeClr val="tx1"/>
                          </a:solidFill>
                          <a:latin typeface="+mj-lt"/>
                        </a:rPr>
                        <a:t>Other</a:t>
                      </a:r>
                      <a:endParaRPr lang="en-US" sz="1200" b="1" dirty="0">
                        <a:solidFill>
                          <a:schemeClr val="tx1"/>
                        </a:solidFill>
                        <a:latin typeface="+mj-lt"/>
                      </a:endParaRPr>
                    </a:p>
                  </a:txBody>
                  <a:tcPr anchor="ctr"/>
                </a:tc>
                <a:tc>
                  <a:txBody>
                    <a:bodyPr/>
                    <a:lstStyle/>
                    <a:p>
                      <a:pPr algn="ctr"/>
                      <a:r>
                        <a:rPr lang="en-US" sz="1200" b="1" dirty="0" smtClean="0">
                          <a:latin typeface="+mj-lt"/>
                        </a:rPr>
                        <a:t>0.05</a:t>
                      </a:r>
                      <a:endParaRPr lang="en-US" sz="1200" b="1" dirty="0">
                        <a:latin typeface="+mj-lt"/>
                      </a:endParaRPr>
                    </a:p>
                  </a:txBody>
                  <a:tcPr anchor="ctr"/>
                </a:tc>
                <a:tc>
                  <a:txBody>
                    <a:bodyPr/>
                    <a:lstStyle/>
                    <a:p>
                      <a:pPr algn="ctr"/>
                      <a:r>
                        <a:rPr lang="en-US" sz="1200" b="1" dirty="0" smtClean="0">
                          <a:latin typeface="+mj-lt"/>
                        </a:rPr>
                        <a:t>[-</a:t>
                      </a:r>
                      <a:r>
                        <a:rPr lang="en-US" sz="1200" b="1" dirty="0" smtClean="0">
                          <a:latin typeface="+mj-lt"/>
                        </a:rPr>
                        <a:t>0.58 - 0.68</a:t>
                      </a:r>
                      <a:r>
                        <a:rPr lang="en-US" sz="1200" b="1" dirty="0" smtClean="0">
                          <a:latin typeface="+mj-lt"/>
                        </a:rPr>
                        <a:t>]</a:t>
                      </a:r>
                      <a:endParaRPr lang="en-US" sz="1200" b="1" dirty="0">
                        <a:latin typeface="+mj-lt"/>
                      </a:endParaRPr>
                    </a:p>
                  </a:txBody>
                  <a:tcPr anchor="ctr"/>
                </a:tc>
                <a:extLst>
                  <a:ext uri="{0D108BD9-81ED-4DB2-BD59-A6C34878D82A}">
                    <a16:rowId xmlns:a16="http://schemas.microsoft.com/office/drawing/2014/main" val="4219764157"/>
                  </a:ext>
                </a:extLst>
              </a:tr>
              <a:tr h="0">
                <a:tc>
                  <a:txBody>
                    <a:bodyPr/>
                    <a:lstStyle/>
                    <a:p>
                      <a:pPr algn="ctr"/>
                      <a:r>
                        <a:rPr lang="en-US" sz="1200" b="1" dirty="0" smtClean="0">
                          <a:latin typeface="+mj-lt"/>
                        </a:rPr>
                        <a:t>Night</a:t>
                      </a:r>
                    </a:p>
                  </a:txBody>
                  <a:tcPr anchor="ctr">
                    <a:solidFill>
                      <a:schemeClr val="bg1">
                        <a:lumMod val="75000"/>
                      </a:schemeClr>
                    </a:solidFill>
                  </a:tcPr>
                </a:tc>
                <a:tc gridSpan="3">
                  <a:txBody>
                    <a:bodyPr/>
                    <a:lstStyle/>
                    <a:p>
                      <a:pPr algn="ctr"/>
                      <a:endParaRPr lang="en-US" sz="1200" b="1" dirty="0">
                        <a:latin typeface="+mj-lt"/>
                      </a:endParaRPr>
                    </a:p>
                  </a:txBody>
                  <a:tcPr anchor="ctr">
                    <a:solidFill>
                      <a:schemeClr val="bg1">
                        <a:lumMod val="75000"/>
                      </a:schemeClr>
                    </a:solidFill>
                  </a:tcPr>
                </a:tc>
                <a:tc hMerge="1">
                  <a:txBody>
                    <a:bodyPr/>
                    <a:lstStyle/>
                    <a:p>
                      <a:endParaRPr lang="en-US"/>
                    </a:p>
                  </a:txBody>
                  <a:tcPr/>
                </a:tc>
                <a:tc hMerge="1">
                  <a:txBody>
                    <a:bodyPr/>
                    <a:lstStyle/>
                    <a:p>
                      <a:endParaRPr lang="en-US"/>
                    </a:p>
                  </a:txBody>
                  <a:tcPr/>
                </a:tc>
                <a:tc>
                  <a:txBody>
                    <a:bodyPr/>
                    <a:lstStyle/>
                    <a:p>
                      <a:pPr algn="ctr"/>
                      <a:r>
                        <a:rPr lang="en-US" sz="1200" b="1" dirty="0" smtClean="0">
                          <a:latin typeface="+mj-lt"/>
                        </a:rPr>
                        <a:t>Night</a:t>
                      </a:r>
                    </a:p>
                  </a:txBody>
                  <a:tcPr anchor="ctr">
                    <a:solidFill>
                      <a:schemeClr val="bg1">
                        <a:lumMod val="75000"/>
                      </a:schemeClr>
                    </a:solidFill>
                  </a:tcPr>
                </a:tc>
                <a:tc gridSpan="2">
                  <a:txBody>
                    <a:bodyPr/>
                    <a:lstStyle/>
                    <a:p>
                      <a:pPr algn="ctr"/>
                      <a:endParaRPr lang="en-US" sz="1200" b="1" dirty="0">
                        <a:latin typeface="+mj-lt"/>
                      </a:endParaRPr>
                    </a:p>
                  </a:txBody>
                  <a:tcPr anchor="ctr">
                    <a:solidFill>
                      <a:schemeClr val="bg1">
                        <a:lumMod val="75000"/>
                      </a:schemeClr>
                    </a:solidFill>
                  </a:tcPr>
                </a:tc>
                <a:tc hMerge="1">
                  <a:txBody>
                    <a:bodyPr/>
                    <a:lstStyle/>
                    <a:p>
                      <a:pPr algn="ctr"/>
                      <a:endParaRPr lang="en-US" sz="1200" b="1" dirty="0">
                        <a:latin typeface="+mj-lt"/>
                      </a:endParaRPr>
                    </a:p>
                  </a:txBody>
                  <a:tcPr anchor="ctr">
                    <a:solidFill>
                      <a:schemeClr val="bg1">
                        <a:lumMod val="75000"/>
                      </a:schemeClr>
                    </a:solidFill>
                  </a:tcPr>
                </a:tc>
                <a:extLst>
                  <a:ext uri="{0D108BD9-81ED-4DB2-BD59-A6C34878D82A}">
                    <a16:rowId xmlns:a16="http://schemas.microsoft.com/office/drawing/2014/main" val="801602060"/>
                  </a:ext>
                </a:extLst>
              </a:tr>
              <a:tr h="0">
                <a:tc>
                  <a:txBody>
                    <a:bodyPr/>
                    <a:lstStyle/>
                    <a:p>
                      <a:pPr algn="ctr"/>
                      <a:r>
                        <a:rPr lang="en-US" sz="1200" b="1" dirty="0" smtClean="0">
                          <a:latin typeface="+mj-lt"/>
                        </a:rPr>
                        <a:t>Monday</a:t>
                      </a:r>
                    </a:p>
                  </a:txBody>
                  <a:tcPr anchor="ctr"/>
                </a:tc>
                <a:tc gridSpan="2">
                  <a:txBody>
                    <a:bodyPr/>
                    <a:lstStyle/>
                    <a:p>
                      <a:pPr algn="ctr"/>
                      <a:r>
                        <a:rPr lang="en-US" sz="1200" b="1" dirty="0" smtClean="0">
                          <a:solidFill>
                            <a:schemeClr val="bg1">
                              <a:lumMod val="50000"/>
                            </a:schemeClr>
                          </a:solidFill>
                          <a:latin typeface="+mj-lt"/>
                        </a:rPr>
                        <a:t>Reference</a:t>
                      </a:r>
                      <a:endParaRPr lang="en-US" sz="1200" b="1" dirty="0">
                        <a:solidFill>
                          <a:schemeClr val="bg1">
                            <a:lumMod val="50000"/>
                          </a:schemeClr>
                        </a:solidFill>
                        <a:latin typeface="+mj-lt"/>
                      </a:endParaRPr>
                    </a:p>
                  </a:txBody>
                  <a:tcPr anchor="ctr"/>
                </a:tc>
                <a:tc h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kern="1200" dirty="0" smtClean="0">
                          <a:solidFill>
                            <a:schemeClr val="bg1">
                              <a:lumMod val="50000"/>
                            </a:schemeClr>
                          </a:solidFill>
                          <a:latin typeface="+mj-lt"/>
                          <a:ea typeface="+mn-ea"/>
                          <a:cs typeface="+mn-cs"/>
                        </a:rPr>
                        <a:t>Reference</a:t>
                      </a:r>
                    </a:p>
                  </a:txBody>
                  <a:tcPr anchor="ctr"/>
                </a:tc>
                <a:tc>
                  <a:txBody>
                    <a:bodyPr/>
                    <a:lstStyle/>
                    <a:p>
                      <a:pPr algn="ctr"/>
                      <a:r>
                        <a:rPr lang="en-US" sz="1200" b="1" dirty="0" smtClean="0">
                          <a:latin typeface="+mj-lt"/>
                        </a:rPr>
                        <a:t>Monday</a:t>
                      </a:r>
                      <a:endParaRPr lang="en-US" sz="1200" b="1" dirty="0" smtClean="0">
                        <a:latin typeface="+mj-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kern="1200" dirty="0" smtClean="0">
                          <a:solidFill>
                            <a:schemeClr val="bg1">
                              <a:lumMod val="50000"/>
                            </a:schemeClr>
                          </a:solidFill>
                          <a:latin typeface="+mj-lt"/>
                          <a:ea typeface="+mn-ea"/>
                          <a:cs typeface="+mn-cs"/>
                        </a:rPr>
                        <a:t>Reference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kern="1200" dirty="0" smtClean="0">
                          <a:solidFill>
                            <a:schemeClr val="bg1">
                              <a:lumMod val="50000"/>
                            </a:schemeClr>
                          </a:solidFill>
                          <a:latin typeface="+mj-lt"/>
                          <a:ea typeface="+mn-ea"/>
                          <a:cs typeface="+mn-cs"/>
                        </a:rPr>
                        <a:t>Reference</a:t>
                      </a:r>
                    </a:p>
                  </a:txBody>
                  <a:tcPr anchor="ctr"/>
                </a:tc>
                <a:extLst>
                  <a:ext uri="{0D108BD9-81ED-4DB2-BD59-A6C34878D82A}">
                    <a16:rowId xmlns:a16="http://schemas.microsoft.com/office/drawing/2014/main" val="849312823"/>
                  </a:ext>
                </a:extLst>
              </a:tr>
              <a:tr h="0">
                <a:tc>
                  <a:txBody>
                    <a:bodyPr/>
                    <a:lstStyle/>
                    <a:p>
                      <a:pPr algn="ctr"/>
                      <a:r>
                        <a:rPr lang="en-US" sz="1200" b="1" dirty="0" smtClean="0">
                          <a:latin typeface="+mj-lt"/>
                        </a:rPr>
                        <a:t>Tuesday</a:t>
                      </a:r>
                    </a:p>
                  </a:txBody>
                  <a:tcPr anchor="ctr"/>
                </a:tc>
                <a:tc gridSpan="2">
                  <a:txBody>
                    <a:bodyPr/>
                    <a:lstStyle/>
                    <a:p>
                      <a:pPr algn="ctr"/>
                      <a:r>
                        <a:rPr lang="en-US" sz="1200" b="1" dirty="0" smtClean="0">
                          <a:latin typeface="+mj-lt"/>
                        </a:rPr>
                        <a:t>0.50</a:t>
                      </a:r>
                      <a:endParaRPr lang="en-US" sz="1200" b="1" dirty="0">
                        <a:latin typeface="+mj-lt"/>
                      </a:endParaRPr>
                    </a:p>
                  </a:txBody>
                  <a:tcPr anchor="ctr"/>
                </a:tc>
                <a:tc hMerge="1">
                  <a:txBody>
                    <a:bodyPr/>
                    <a:lstStyle/>
                    <a:p>
                      <a:endParaRPr lang="en-US"/>
                    </a:p>
                  </a:txBody>
                  <a:tcPr/>
                </a:tc>
                <a:tc>
                  <a:txBody>
                    <a:bodyPr/>
                    <a:lstStyle/>
                    <a:p>
                      <a:pPr algn="ctr"/>
                      <a:r>
                        <a:rPr lang="en-US" sz="1200" b="1" dirty="0" smtClean="0">
                          <a:latin typeface="+mj-lt"/>
                        </a:rPr>
                        <a:t>[-0.24 – 1.24]</a:t>
                      </a:r>
                      <a:endParaRPr lang="en-US" sz="1200" b="1" dirty="0">
                        <a:latin typeface="+mj-lt"/>
                      </a:endParaRPr>
                    </a:p>
                  </a:txBody>
                  <a:tcPr anchor="ctr"/>
                </a:tc>
                <a:tc>
                  <a:txBody>
                    <a:bodyPr/>
                    <a:lstStyle/>
                    <a:p>
                      <a:pPr algn="ctr"/>
                      <a:r>
                        <a:rPr lang="en-US" sz="1200" b="1" dirty="0" smtClean="0">
                          <a:latin typeface="+mj-lt"/>
                        </a:rPr>
                        <a:t>Tuesday</a:t>
                      </a:r>
                      <a:endParaRPr lang="en-US" sz="1200" b="1" dirty="0" smtClean="0">
                        <a:latin typeface="+mj-lt"/>
                      </a:endParaRPr>
                    </a:p>
                  </a:txBody>
                  <a:tcPr anchor="ctr"/>
                </a:tc>
                <a:tc>
                  <a:txBody>
                    <a:bodyPr/>
                    <a:lstStyle/>
                    <a:p>
                      <a:pPr algn="ctr"/>
                      <a:r>
                        <a:rPr lang="en-US" sz="1200" b="1" dirty="0" smtClean="0">
                          <a:latin typeface="+mj-lt"/>
                        </a:rPr>
                        <a:t>0.52</a:t>
                      </a:r>
                      <a:endParaRPr lang="en-US" sz="1200" b="1" dirty="0">
                        <a:latin typeface="+mj-lt"/>
                      </a:endParaRPr>
                    </a:p>
                  </a:txBody>
                  <a:tcPr anchor="ctr"/>
                </a:tc>
                <a:tc>
                  <a:txBody>
                    <a:bodyPr/>
                    <a:lstStyle/>
                    <a:p>
                      <a:pPr algn="ctr"/>
                      <a:r>
                        <a:rPr lang="en-US" sz="1200" b="1" dirty="0" smtClean="0">
                          <a:latin typeface="+mj-lt"/>
                        </a:rPr>
                        <a:t>[-0.24 - 1.28]</a:t>
                      </a:r>
                      <a:endParaRPr lang="en-US" sz="1200" b="1" dirty="0">
                        <a:latin typeface="+mj-lt"/>
                      </a:endParaRPr>
                    </a:p>
                  </a:txBody>
                  <a:tcPr anchor="ctr"/>
                </a:tc>
                <a:extLst>
                  <a:ext uri="{0D108BD9-81ED-4DB2-BD59-A6C34878D82A}">
                    <a16:rowId xmlns:a16="http://schemas.microsoft.com/office/drawing/2014/main" val="569758419"/>
                  </a:ext>
                </a:extLst>
              </a:tr>
              <a:tr h="0">
                <a:tc>
                  <a:txBody>
                    <a:bodyPr/>
                    <a:lstStyle/>
                    <a:p>
                      <a:pPr algn="ctr"/>
                      <a:r>
                        <a:rPr lang="en-US" sz="1200" b="1" dirty="0" smtClean="0">
                          <a:latin typeface="+mj-lt"/>
                        </a:rPr>
                        <a:t>Wednesday</a:t>
                      </a:r>
                    </a:p>
                  </a:txBody>
                  <a:tcPr anchor="ctr"/>
                </a:tc>
                <a:tc gridSpan="2">
                  <a:txBody>
                    <a:bodyPr/>
                    <a:lstStyle/>
                    <a:p>
                      <a:pPr algn="ctr"/>
                      <a:r>
                        <a:rPr lang="en-US" sz="1200" b="1" dirty="0" smtClean="0">
                          <a:latin typeface="+mj-lt"/>
                        </a:rPr>
                        <a:t>0.08</a:t>
                      </a:r>
                      <a:endParaRPr lang="en-US" sz="1200" b="1" dirty="0">
                        <a:latin typeface="+mj-lt"/>
                      </a:endParaRPr>
                    </a:p>
                  </a:txBody>
                  <a:tcPr anchor="ctr"/>
                </a:tc>
                <a:tc hMerge="1">
                  <a:txBody>
                    <a:bodyPr/>
                    <a:lstStyle/>
                    <a:p>
                      <a:endParaRPr lang="en-US"/>
                    </a:p>
                  </a:txBody>
                  <a:tcPr/>
                </a:tc>
                <a:tc>
                  <a:txBody>
                    <a:bodyPr/>
                    <a:lstStyle/>
                    <a:p>
                      <a:pPr algn="ctr"/>
                      <a:r>
                        <a:rPr lang="en-US" sz="1200" b="1" dirty="0" smtClean="0">
                          <a:latin typeface="+mj-lt"/>
                        </a:rPr>
                        <a:t>[-0.66</a:t>
                      </a:r>
                      <a:r>
                        <a:rPr lang="en-US" sz="1200" b="1" baseline="0" dirty="0" smtClean="0">
                          <a:latin typeface="+mj-lt"/>
                        </a:rPr>
                        <a:t> – 0.60</a:t>
                      </a:r>
                      <a:r>
                        <a:rPr lang="en-US" sz="1200" b="1" dirty="0" smtClean="0">
                          <a:latin typeface="+mj-lt"/>
                        </a:rPr>
                        <a:t>]</a:t>
                      </a:r>
                      <a:endParaRPr lang="en-US" sz="1200" b="1" dirty="0">
                        <a:latin typeface="+mj-lt"/>
                      </a:endParaRPr>
                    </a:p>
                  </a:txBody>
                  <a:tcPr anchor="ctr"/>
                </a:tc>
                <a:tc>
                  <a:txBody>
                    <a:bodyPr/>
                    <a:lstStyle/>
                    <a:p>
                      <a:pPr algn="ctr"/>
                      <a:r>
                        <a:rPr lang="en-US" sz="1200" b="1" dirty="0" smtClean="0">
                          <a:latin typeface="+mj-lt"/>
                        </a:rPr>
                        <a:t>Wednesday</a:t>
                      </a:r>
                      <a:endParaRPr lang="en-US" sz="1200" b="1" dirty="0" smtClean="0">
                        <a:latin typeface="+mj-lt"/>
                      </a:endParaRPr>
                    </a:p>
                  </a:txBody>
                  <a:tcPr anchor="ctr"/>
                </a:tc>
                <a:tc>
                  <a:txBody>
                    <a:bodyPr/>
                    <a:lstStyle/>
                    <a:p>
                      <a:pPr algn="ctr"/>
                      <a:r>
                        <a:rPr lang="en-US" sz="1200" b="1" dirty="0" smtClean="0">
                          <a:latin typeface="+mj-lt"/>
                        </a:rPr>
                        <a:t>0.16</a:t>
                      </a:r>
                      <a:endParaRPr lang="en-US" sz="1200" b="1" dirty="0">
                        <a:latin typeface="+mj-lt"/>
                      </a:endParaRPr>
                    </a:p>
                  </a:txBody>
                  <a:tcPr anchor="ctr"/>
                </a:tc>
                <a:tc>
                  <a:txBody>
                    <a:bodyPr/>
                    <a:lstStyle/>
                    <a:p>
                      <a:pPr algn="ctr"/>
                      <a:r>
                        <a:rPr lang="en-US" sz="1200" b="1" dirty="0" smtClean="0">
                          <a:latin typeface="+mj-lt"/>
                        </a:rPr>
                        <a:t>[-0.51 - 0.84]</a:t>
                      </a:r>
                      <a:endParaRPr lang="en-US" sz="1200" b="1" dirty="0">
                        <a:latin typeface="+mj-lt"/>
                      </a:endParaRPr>
                    </a:p>
                  </a:txBody>
                  <a:tcPr anchor="ctr"/>
                </a:tc>
                <a:extLst>
                  <a:ext uri="{0D108BD9-81ED-4DB2-BD59-A6C34878D82A}">
                    <a16:rowId xmlns:a16="http://schemas.microsoft.com/office/drawing/2014/main" val="283213369"/>
                  </a:ext>
                </a:extLst>
              </a:tr>
              <a:tr h="0">
                <a:tc rowSpan="4" gridSpan="4">
                  <a:txBody>
                    <a:bodyPr/>
                    <a:lstStyle/>
                    <a:p>
                      <a:pPr algn="ctr"/>
                      <a:endParaRPr lang="en-US" sz="1200" b="1" dirty="0">
                        <a:latin typeface="+mj-lt"/>
                      </a:endParaRPr>
                    </a:p>
                  </a:txBody>
                  <a:tcPr anchor="ctr"/>
                </a:tc>
                <a:tc rowSpan="4" hMerge="1">
                  <a:txBody>
                    <a:bodyPr/>
                    <a:lstStyle/>
                    <a:p>
                      <a:pPr algn="ctr"/>
                      <a:endParaRPr lang="en-US" sz="2700" b="1">
                        <a:latin typeface="+mj-lt"/>
                      </a:endParaRPr>
                    </a:p>
                  </a:txBody>
                  <a:tcPr anchor="ctr"/>
                </a:tc>
                <a:tc rowSpan="4" hMerge="1">
                  <a:txBody>
                    <a:bodyPr/>
                    <a:lstStyle/>
                    <a:p>
                      <a:endParaRPr lang="en-US"/>
                    </a:p>
                  </a:txBody>
                  <a:tcPr/>
                </a:tc>
                <a:tc rowSpan="4" h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baseline="0" dirty="0" smtClean="0">
                          <a:solidFill>
                            <a:srgbClr val="00B050"/>
                          </a:solidFill>
                          <a:latin typeface="+mj-lt"/>
                        </a:rPr>
                        <a:t>Inbound </a:t>
                      </a:r>
                      <a:r>
                        <a:rPr lang="en-US" sz="1200" b="1" baseline="0" dirty="0" smtClean="0">
                          <a:solidFill>
                            <a:srgbClr val="00B050"/>
                          </a:solidFill>
                          <a:latin typeface="+mj-lt"/>
                        </a:rPr>
                        <a:t>Centrality</a:t>
                      </a:r>
                      <a:endParaRPr lang="en-US" sz="1200" b="1" baseline="0" dirty="0" smtClean="0">
                        <a:solidFill>
                          <a:srgbClr val="00B050"/>
                        </a:solidFill>
                        <a:latin typeface="+mj-lt"/>
                      </a:endParaRPr>
                    </a:p>
                  </a:txBody>
                  <a:tcPr anchor="ctr"/>
                </a:tc>
                <a:tc>
                  <a:txBody>
                    <a:bodyPr/>
                    <a:lstStyle/>
                    <a:p>
                      <a:pPr algn="ctr"/>
                      <a:r>
                        <a:rPr lang="en-US" sz="1200" b="1" dirty="0" smtClean="0">
                          <a:solidFill>
                            <a:srgbClr val="00B050"/>
                          </a:solidFill>
                          <a:latin typeface="+mj-lt"/>
                        </a:rPr>
                        <a:t>-4.42</a:t>
                      </a:r>
                      <a:endParaRPr lang="en-US" sz="1200" b="1" dirty="0">
                        <a:solidFill>
                          <a:srgbClr val="00B050"/>
                        </a:solidFill>
                        <a:latin typeface="+mj-lt"/>
                      </a:endParaRPr>
                    </a:p>
                  </a:txBody>
                  <a:tcPr anchor="ctr"/>
                </a:tc>
                <a:tc>
                  <a:txBody>
                    <a:bodyPr/>
                    <a:lstStyle/>
                    <a:p>
                      <a:pPr algn="ctr"/>
                      <a:r>
                        <a:rPr lang="en-US" sz="1200" b="1" dirty="0" smtClean="0">
                          <a:solidFill>
                            <a:srgbClr val="00B050"/>
                          </a:solidFill>
                          <a:latin typeface="+mj-lt"/>
                        </a:rPr>
                        <a:t>[-13.78 - 4.95] </a:t>
                      </a:r>
                      <a:endParaRPr lang="en-US" sz="1200" b="1" dirty="0">
                        <a:solidFill>
                          <a:srgbClr val="00B050"/>
                        </a:solidFill>
                        <a:latin typeface="+mj-lt"/>
                      </a:endParaRPr>
                    </a:p>
                  </a:txBody>
                  <a:tcPr anchor="ctr"/>
                </a:tc>
                <a:extLst>
                  <a:ext uri="{0D108BD9-81ED-4DB2-BD59-A6C34878D82A}">
                    <a16:rowId xmlns:a16="http://schemas.microsoft.com/office/drawing/2014/main" val="2109427780"/>
                  </a:ext>
                </a:extLst>
              </a:tr>
              <a:tr h="0">
                <a:tc gridSpan="4" vMerge="1">
                  <a:txBody>
                    <a:bodyPr/>
                    <a:lstStyle/>
                    <a:p>
                      <a:pPr algn="ctr"/>
                      <a:endParaRPr lang="en-US" sz="2700" b="1">
                        <a:latin typeface="+mj-lt"/>
                      </a:endParaRPr>
                    </a:p>
                  </a:txBody>
                  <a:tcPr anchor="ctr"/>
                </a:tc>
                <a:tc hMerge="1" vMerge="1">
                  <a:txBody>
                    <a:bodyPr/>
                    <a:lstStyle/>
                    <a:p>
                      <a:pPr algn="ctr"/>
                      <a:endParaRPr lang="en-US" sz="2700" b="1">
                        <a:latin typeface="+mj-lt"/>
                      </a:endParaRPr>
                    </a:p>
                  </a:txBody>
                  <a:tcPr anchor="ctr"/>
                </a:tc>
                <a:tc hMerge="1" vMerge="1">
                  <a:txBody>
                    <a:bodyPr/>
                    <a:lstStyle/>
                    <a:p>
                      <a:endParaRPr lang="en-US"/>
                    </a:p>
                  </a:txBody>
                  <a:tcPr/>
                </a:tc>
                <a:tc hMerge="1"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baseline="0" dirty="0" smtClean="0">
                          <a:solidFill>
                            <a:srgbClr val="00B050"/>
                          </a:solidFill>
                          <a:latin typeface="+mj-lt"/>
                        </a:rPr>
                        <a:t>Outbound </a:t>
                      </a:r>
                      <a:r>
                        <a:rPr lang="en-US" sz="1200" b="1" baseline="0" dirty="0" smtClean="0">
                          <a:solidFill>
                            <a:srgbClr val="00B050"/>
                          </a:solidFill>
                          <a:latin typeface="+mj-lt"/>
                        </a:rPr>
                        <a:t>Centrality</a:t>
                      </a:r>
                      <a:endParaRPr lang="en-US" sz="1200" b="1" baseline="0" dirty="0" smtClean="0">
                        <a:solidFill>
                          <a:srgbClr val="00B050"/>
                        </a:solidFill>
                        <a:latin typeface="+mj-lt"/>
                      </a:endParaRPr>
                    </a:p>
                  </a:txBody>
                  <a:tcPr anchor="ctr"/>
                </a:tc>
                <a:tc>
                  <a:txBody>
                    <a:bodyPr/>
                    <a:lstStyle/>
                    <a:p>
                      <a:pPr algn="ctr"/>
                      <a:r>
                        <a:rPr lang="en-US" sz="1200" b="1" dirty="0" smtClean="0">
                          <a:solidFill>
                            <a:srgbClr val="00B050"/>
                          </a:solidFill>
                          <a:latin typeface="+mj-lt"/>
                        </a:rPr>
                        <a:t>-0.93</a:t>
                      </a:r>
                    </a:p>
                  </a:txBody>
                  <a:tcPr anchor="ctr"/>
                </a:tc>
                <a:tc>
                  <a:txBody>
                    <a:bodyPr/>
                    <a:lstStyle/>
                    <a:p>
                      <a:pPr algn="ctr"/>
                      <a:r>
                        <a:rPr lang="en-US" sz="1200" b="1" dirty="0" smtClean="0">
                          <a:solidFill>
                            <a:srgbClr val="00B050"/>
                          </a:solidFill>
                          <a:latin typeface="+mj-lt"/>
                        </a:rPr>
                        <a:t>[-3.27 - 1.41]</a:t>
                      </a:r>
                      <a:endParaRPr lang="en-US" sz="1200" b="1" dirty="0" smtClean="0">
                        <a:solidFill>
                          <a:srgbClr val="00B050"/>
                        </a:solidFill>
                        <a:latin typeface="+mj-lt"/>
                      </a:endParaRPr>
                    </a:p>
                  </a:txBody>
                  <a:tcPr anchor="ctr"/>
                </a:tc>
                <a:extLst>
                  <a:ext uri="{0D108BD9-81ED-4DB2-BD59-A6C34878D82A}">
                    <a16:rowId xmlns:a16="http://schemas.microsoft.com/office/drawing/2014/main" val="1221521892"/>
                  </a:ext>
                </a:extLst>
              </a:tr>
              <a:tr h="0">
                <a:tc gridSpan="4" vMerge="1">
                  <a:txBody>
                    <a:bodyPr/>
                    <a:lstStyle/>
                    <a:p>
                      <a:pPr algn="ctr"/>
                      <a:endParaRPr lang="en-US" sz="2700" b="1">
                        <a:latin typeface="+mj-lt"/>
                      </a:endParaRPr>
                    </a:p>
                  </a:txBody>
                  <a:tcPr anchor="ctr"/>
                </a:tc>
                <a:tc hMerge="1" vMerge="1">
                  <a:txBody>
                    <a:bodyPr/>
                    <a:lstStyle/>
                    <a:p>
                      <a:pPr algn="ctr"/>
                      <a:endParaRPr lang="en-US" sz="2700" b="1">
                        <a:latin typeface="+mj-lt"/>
                      </a:endParaRPr>
                    </a:p>
                  </a:txBody>
                  <a:tcPr anchor="ctr"/>
                </a:tc>
                <a:tc hMerge="1" vMerge="1">
                  <a:txBody>
                    <a:bodyPr/>
                    <a:lstStyle/>
                    <a:p>
                      <a:endParaRPr lang="en-US"/>
                    </a:p>
                  </a:txBody>
                  <a:tcPr/>
                </a:tc>
                <a:tc hMerge="1"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baseline="0" dirty="0" smtClean="0">
                          <a:solidFill>
                            <a:srgbClr val="00B050"/>
                          </a:solidFill>
                          <a:latin typeface="+mj-lt"/>
                        </a:rPr>
                        <a:t>Reciprocity</a:t>
                      </a:r>
                    </a:p>
                  </a:txBody>
                  <a:tcPr anchor="ctr"/>
                </a:tc>
                <a:tc>
                  <a:txBody>
                    <a:bodyPr/>
                    <a:lstStyle/>
                    <a:p>
                      <a:pPr algn="ctr"/>
                      <a:r>
                        <a:rPr lang="en-US" sz="1200" b="1" dirty="0" smtClean="0">
                          <a:solidFill>
                            <a:srgbClr val="00B050"/>
                          </a:solidFill>
                          <a:latin typeface="+mj-lt"/>
                        </a:rPr>
                        <a:t>-19.33</a:t>
                      </a:r>
                    </a:p>
                  </a:txBody>
                  <a:tcPr anchor="ctr"/>
                </a:tc>
                <a:tc>
                  <a:txBody>
                    <a:bodyPr/>
                    <a:lstStyle/>
                    <a:p>
                      <a:pPr algn="ctr"/>
                      <a:r>
                        <a:rPr lang="en-US" sz="1200" b="1" dirty="0" smtClean="0">
                          <a:solidFill>
                            <a:srgbClr val="00B050"/>
                          </a:solidFill>
                          <a:latin typeface="+mj-lt"/>
                        </a:rPr>
                        <a:t>[-32.54 - 6.11]</a:t>
                      </a:r>
                      <a:endParaRPr lang="en-US" sz="1200" b="1" dirty="0" smtClean="0">
                        <a:solidFill>
                          <a:srgbClr val="00B050"/>
                        </a:solidFill>
                        <a:latin typeface="+mj-lt"/>
                      </a:endParaRPr>
                    </a:p>
                  </a:txBody>
                  <a:tcPr anchor="ctr"/>
                </a:tc>
                <a:extLst>
                  <a:ext uri="{0D108BD9-81ED-4DB2-BD59-A6C34878D82A}">
                    <a16:rowId xmlns:a16="http://schemas.microsoft.com/office/drawing/2014/main" val="4088844601"/>
                  </a:ext>
                </a:extLst>
              </a:tr>
              <a:tr h="0">
                <a:tc gridSpan="4" vMerge="1">
                  <a:txBody>
                    <a:bodyPr/>
                    <a:lstStyle/>
                    <a:p>
                      <a:pPr algn="ctr"/>
                      <a:endParaRPr lang="en-US" sz="2700" b="1">
                        <a:latin typeface="+mj-lt"/>
                      </a:endParaRPr>
                    </a:p>
                  </a:txBody>
                  <a:tcPr anchor="ctr"/>
                </a:tc>
                <a:tc hMerge="1" vMerge="1">
                  <a:txBody>
                    <a:bodyPr/>
                    <a:lstStyle/>
                    <a:p>
                      <a:pPr algn="ctr"/>
                      <a:endParaRPr lang="en-US" sz="2700" b="1">
                        <a:latin typeface="+mj-lt"/>
                      </a:endParaRPr>
                    </a:p>
                  </a:txBody>
                  <a:tcPr anchor="ctr"/>
                </a:tc>
                <a:tc hMerge="1" vMerge="1">
                  <a:txBody>
                    <a:bodyPr/>
                    <a:lstStyle/>
                    <a:p>
                      <a:endParaRPr lang="en-US"/>
                    </a:p>
                  </a:txBody>
                  <a:tcPr/>
                </a:tc>
                <a:tc hMerge="1"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baseline="0" dirty="0" smtClean="0">
                          <a:solidFill>
                            <a:srgbClr val="00B050"/>
                          </a:solidFill>
                          <a:latin typeface="+mj-lt"/>
                        </a:rPr>
                        <a:t>Inbound </a:t>
                      </a:r>
                      <a:r>
                        <a:rPr lang="en-US" sz="1200" b="1" baseline="0" dirty="0" smtClean="0">
                          <a:solidFill>
                            <a:srgbClr val="00B050"/>
                          </a:solidFill>
                          <a:latin typeface="+mj-lt"/>
                        </a:rPr>
                        <a:t>Centrality </a:t>
                      </a:r>
                      <a:r>
                        <a:rPr lang="en-US" sz="1200" b="1" baseline="0" dirty="0" smtClean="0">
                          <a:solidFill>
                            <a:srgbClr val="00B050"/>
                          </a:solidFill>
                          <a:latin typeface="+mj-lt"/>
                        </a:rPr>
                        <a:t>* Reciprocity</a:t>
                      </a:r>
                    </a:p>
                  </a:txBody>
                  <a:tcPr anchor="ctr"/>
                </a:tc>
                <a:tc>
                  <a:txBody>
                    <a:bodyPr/>
                    <a:lstStyle/>
                    <a:p>
                      <a:pPr algn="ctr"/>
                      <a:r>
                        <a:rPr lang="en-US" sz="1200" b="1" dirty="0" smtClean="0">
                          <a:solidFill>
                            <a:srgbClr val="00B050"/>
                          </a:solidFill>
                          <a:latin typeface="+mj-lt"/>
                        </a:rPr>
                        <a:t>251.25</a:t>
                      </a:r>
                    </a:p>
                  </a:txBody>
                  <a:tcPr anchor="ctr"/>
                </a:tc>
                <a:tc>
                  <a:txBody>
                    <a:bodyPr/>
                    <a:lstStyle/>
                    <a:p>
                      <a:pPr algn="ctr"/>
                      <a:r>
                        <a:rPr lang="en-US" sz="1200" b="1" dirty="0" smtClean="0">
                          <a:solidFill>
                            <a:srgbClr val="00B050"/>
                          </a:solidFill>
                          <a:latin typeface="+mj-lt"/>
                        </a:rPr>
                        <a:t>[90.20 - 412.3]</a:t>
                      </a:r>
                      <a:endParaRPr lang="en-US" sz="1200" b="1" dirty="0" smtClean="0">
                        <a:solidFill>
                          <a:srgbClr val="00B050"/>
                        </a:solidFill>
                        <a:latin typeface="+mj-lt"/>
                      </a:endParaRPr>
                    </a:p>
                  </a:txBody>
                  <a:tcPr anchor="ctr"/>
                </a:tc>
                <a:extLst>
                  <a:ext uri="{0D108BD9-81ED-4DB2-BD59-A6C34878D82A}">
                    <a16:rowId xmlns:a16="http://schemas.microsoft.com/office/drawing/2014/main" val="3258334565"/>
                  </a:ext>
                </a:extLst>
              </a:tr>
              <a:tr h="0">
                <a:tc gridSpan="4">
                  <a:txBody>
                    <a:bodyPr/>
                    <a:lstStyle/>
                    <a:p>
                      <a:pPr algn="ctr"/>
                      <a:r>
                        <a:rPr lang="en-US" sz="1800" b="1" dirty="0" smtClean="0">
                          <a:solidFill>
                            <a:srgbClr val="FF0000"/>
                          </a:solidFill>
                          <a:latin typeface="+mj-lt"/>
                        </a:rPr>
                        <a:t>Reduced Model R</a:t>
                      </a:r>
                      <a:r>
                        <a:rPr lang="en-US" sz="1800" b="1" baseline="30000" dirty="0" smtClean="0">
                          <a:solidFill>
                            <a:srgbClr val="FF0000"/>
                          </a:solidFill>
                          <a:latin typeface="+mj-lt"/>
                        </a:rPr>
                        <a:t>2</a:t>
                      </a:r>
                      <a:r>
                        <a:rPr lang="en-US" sz="1800" b="1" baseline="0" dirty="0" smtClean="0">
                          <a:solidFill>
                            <a:srgbClr val="FF0000"/>
                          </a:solidFill>
                          <a:latin typeface="+mj-lt"/>
                        </a:rPr>
                        <a:t> = 0.55</a:t>
                      </a:r>
                      <a:endParaRPr lang="en-US" sz="1800" b="1" dirty="0">
                        <a:solidFill>
                          <a:srgbClr val="FF0000"/>
                        </a:solidFill>
                        <a:latin typeface="+mj-lt"/>
                      </a:endParaRPr>
                    </a:p>
                  </a:txBody>
                  <a:tcPr anchor="ctr">
                    <a:solidFill>
                      <a:srgbClr val="F0F3EE"/>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kern="1200" dirty="0" smtClean="0">
                          <a:solidFill>
                            <a:schemeClr val="dk1"/>
                          </a:solidFill>
                          <a:latin typeface="+mn-lt"/>
                          <a:ea typeface="+mn-ea"/>
                          <a:cs typeface="+mn-cs"/>
                        </a:rPr>
                        <a:t>12%</a:t>
                      </a:r>
                      <a:r>
                        <a:rPr kumimoji="0" lang="en-US" sz="1800" b="1" kern="1200" baseline="0" dirty="0" smtClean="0">
                          <a:solidFill>
                            <a:schemeClr val="dk1"/>
                          </a:solidFill>
                          <a:latin typeface="+mn-lt"/>
                          <a:ea typeface="+mn-ea"/>
                          <a:cs typeface="+mn-cs"/>
                        </a:rPr>
                        <a:t> increase in</a:t>
                      </a:r>
                      <a:r>
                        <a:rPr kumimoji="0" lang="en-US" sz="1800" b="1" kern="1200" dirty="0" smtClean="0">
                          <a:solidFill>
                            <a:schemeClr val="dk1"/>
                          </a:solidFill>
                          <a:latin typeface="+mn-lt"/>
                          <a:ea typeface="+mn-ea"/>
                          <a:cs typeface="+mn-cs"/>
                        </a:rPr>
                        <a:t> explained</a:t>
                      </a:r>
                      <a:r>
                        <a:rPr kumimoji="0" lang="en-US" sz="1800" b="1" kern="1200" baseline="0" dirty="0" smtClean="0">
                          <a:solidFill>
                            <a:schemeClr val="dk1"/>
                          </a:solidFill>
                          <a:latin typeface="+mn-lt"/>
                          <a:ea typeface="+mn-ea"/>
                          <a:cs typeface="+mn-cs"/>
                        </a:rPr>
                        <a:t> variance in post intervention depression</a:t>
                      </a:r>
                      <a:endParaRPr kumimoji="0" lang="en-US" sz="1800" b="1" kern="1200" dirty="0" smtClean="0">
                        <a:solidFill>
                          <a:schemeClr val="dk1"/>
                        </a:solidFill>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baseline="0" dirty="0" smtClean="0">
                        <a:solidFill>
                          <a:srgbClr val="00B050"/>
                        </a:solidFill>
                        <a:latin typeface="+mj-lt"/>
                      </a:endParaRPr>
                    </a:p>
                  </a:txBody>
                  <a:tcPr anchor="ctr"/>
                </a:tc>
                <a:tc rowSpan="2" hMerge="1">
                  <a:txBody>
                    <a:bodyPr/>
                    <a:lstStyle/>
                    <a:p>
                      <a:pPr algn="ctr"/>
                      <a:endParaRPr lang="en-US" sz="1200" b="1" dirty="0" smtClean="0">
                        <a:solidFill>
                          <a:srgbClr val="00B050"/>
                        </a:solidFill>
                        <a:latin typeface="+mj-lt"/>
                      </a:endParaRPr>
                    </a:p>
                  </a:txBody>
                  <a:tcPr anchor="ctr"/>
                </a:tc>
                <a:tc rowSpan="2" hMerge="1">
                  <a:txBody>
                    <a:bodyPr/>
                    <a:lstStyle/>
                    <a:p>
                      <a:pPr algn="ctr"/>
                      <a:endParaRPr lang="en-US" sz="1200" b="1" dirty="0" smtClean="0">
                        <a:solidFill>
                          <a:srgbClr val="00B050"/>
                        </a:solidFill>
                        <a:latin typeface="+mj-lt"/>
                      </a:endParaRPr>
                    </a:p>
                  </a:txBody>
                  <a:tcPr anchor="ctr"/>
                </a:tc>
                <a:extLst>
                  <a:ext uri="{0D108BD9-81ED-4DB2-BD59-A6C34878D82A}">
                    <a16:rowId xmlns:a16="http://schemas.microsoft.com/office/drawing/2014/main" val="1076411630"/>
                  </a:ext>
                </a:extLst>
              </a:tr>
              <a:tr h="0">
                <a:tc gridSpan="4">
                  <a:txBody>
                    <a:bodyPr/>
                    <a:lstStyle/>
                    <a:p>
                      <a:pPr marL="0" marR="0" lvl="0" indent="0" algn="ctr" defTabSz="3788176" rtl="0" eaLnBrk="1" fontAlgn="auto" latinLnBrk="0" hangingPunct="1">
                        <a:lnSpc>
                          <a:spcPct val="100000"/>
                        </a:lnSpc>
                        <a:spcBef>
                          <a:spcPts val="0"/>
                        </a:spcBef>
                        <a:spcAft>
                          <a:spcPts val="0"/>
                        </a:spcAft>
                        <a:buClrTx/>
                        <a:buSzTx/>
                        <a:buFontTx/>
                        <a:buNone/>
                        <a:tabLst/>
                        <a:defRPr/>
                      </a:pPr>
                      <a:r>
                        <a:rPr lang="en-US" sz="1800" b="1" dirty="0" smtClean="0">
                          <a:solidFill>
                            <a:srgbClr val="00B050"/>
                          </a:solidFill>
                          <a:latin typeface="+mj-lt"/>
                        </a:rPr>
                        <a:t>Full Model R</a:t>
                      </a:r>
                      <a:r>
                        <a:rPr lang="en-US" sz="1800" b="1" baseline="30000" dirty="0" smtClean="0">
                          <a:solidFill>
                            <a:srgbClr val="00B050"/>
                          </a:solidFill>
                          <a:latin typeface="+mj-lt"/>
                        </a:rPr>
                        <a:t>2 </a:t>
                      </a:r>
                      <a:r>
                        <a:rPr lang="en-US" sz="1800" b="1" baseline="0" dirty="0" smtClean="0">
                          <a:solidFill>
                            <a:srgbClr val="00B050"/>
                          </a:solidFill>
                          <a:latin typeface="+mj-lt"/>
                        </a:rPr>
                        <a:t>= 0.62</a:t>
                      </a:r>
                      <a:endParaRPr lang="en-US" sz="1800" b="1" dirty="0" smtClean="0">
                        <a:solidFill>
                          <a:srgbClr val="00B050"/>
                        </a:solidFill>
                        <a:latin typeface="+mj-lt"/>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gridSpan="3"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baseline="0" dirty="0" smtClean="0">
                        <a:solidFill>
                          <a:srgbClr val="00B050"/>
                        </a:solidFill>
                        <a:latin typeface="+mj-lt"/>
                      </a:endParaRPr>
                    </a:p>
                  </a:txBody>
                  <a:tcPr anchor="ctr"/>
                </a:tc>
                <a:tc hMerge="1" vMerge="1">
                  <a:txBody>
                    <a:bodyPr/>
                    <a:lstStyle/>
                    <a:p>
                      <a:pPr algn="ctr"/>
                      <a:endParaRPr lang="en-US" sz="1200" b="1" dirty="0" smtClean="0">
                        <a:solidFill>
                          <a:srgbClr val="00B050"/>
                        </a:solidFill>
                        <a:latin typeface="+mj-lt"/>
                      </a:endParaRPr>
                    </a:p>
                  </a:txBody>
                  <a:tcPr anchor="ctr"/>
                </a:tc>
                <a:tc hMerge="1" vMerge="1">
                  <a:txBody>
                    <a:bodyPr/>
                    <a:lstStyle/>
                    <a:p>
                      <a:pPr algn="ctr"/>
                      <a:endParaRPr lang="en-US" sz="1200" b="1" dirty="0" smtClean="0">
                        <a:solidFill>
                          <a:srgbClr val="00B050"/>
                        </a:solidFill>
                        <a:latin typeface="+mj-lt"/>
                      </a:endParaRPr>
                    </a:p>
                  </a:txBody>
                  <a:tcPr anchor="ctr"/>
                </a:tc>
                <a:extLst>
                  <a:ext uri="{0D108BD9-81ED-4DB2-BD59-A6C34878D82A}">
                    <a16:rowId xmlns:a16="http://schemas.microsoft.com/office/drawing/2014/main" val="2909387037"/>
                  </a:ext>
                </a:extLst>
              </a:tr>
            </a:tbl>
          </a:graphicData>
        </a:graphic>
      </p:graphicFrame>
      <p:sp>
        <p:nvSpPr>
          <p:cNvPr id="3" name="Rectangle 2"/>
          <p:cNvSpPr/>
          <p:nvPr/>
        </p:nvSpPr>
        <p:spPr>
          <a:xfrm>
            <a:off x="0" y="2759732"/>
            <a:ext cx="9158029" cy="21932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290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066800"/>
          </a:xfrm>
        </p:spPr>
        <p:txBody>
          <a:bodyPr/>
          <a:lstStyle/>
          <a:p>
            <a:r>
              <a:rPr lang="en-US" dirty="0" smtClean="0"/>
              <a:t>Model Comparison (N=83)</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246" y="6503353"/>
            <a:ext cx="5810754" cy="354647"/>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3272192321"/>
              </p:ext>
            </p:extLst>
          </p:nvPr>
        </p:nvGraphicFramePr>
        <p:xfrm>
          <a:off x="0" y="1280160"/>
          <a:ext cx="9158029" cy="557784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761192709"/>
                    </a:ext>
                  </a:extLst>
                </a:gridCol>
                <a:gridCol w="1219200">
                  <a:extLst>
                    <a:ext uri="{9D8B030D-6E8A-4147-A177-3AD203B41FA5}">
                      <a16:colId xmlns:a16="http://schemas.microsoft.com/office/drawing/2014/main" val="4173495153"/>
                    </a:ext>
                  </a:extLst>
                </a:gridCol>
                <a:gridCol w="228600">
                  <a:extLst>
                    <a:ext uri="{9D8B030D-6E8A-4147-A177-3AD203B41FA5}">
                      <a16:colId xmlns:a16="http://schemas.microsoft.com/office/drawing/2014/main" val="244443301"/>
                    </a:ext>
                  </a:extLst>
                </a:gridCol>
                <a:gridCol w="1143000">
                  <a:extLst>
                    <a:ext uri="{9D8B030D-6E8A-4147-A177-3AD203B41FA5}">
                      <a16:colId xmlns:a16="http://schemas.microsoft.com/office/drawing/2014/main" val="960440429"/>
                    </a:ext>
                  </a:extLst>
                </a:gridCol>
                <a:gridCol w="2362201">
                  <a:extLst>
                    <a:ext uri="{9D8B030D-6E8A-4147-A177-3AD203B41FA5}">
                      <a16:colId xmlns:a16="http://schemas.microsoft.com/office/drawing/2014/main" val="2075758160"/>
                    </a:ext>
                  </a:extLst>
                </a:gridCol>
                <a:gridCol w="1336040">
                  <a:extLst>
                    <a:ext uri="{9D8B030D-6E8A-4147-A177-3AD203B41FA5}">
                      <a16:colId xmlns:a16="http://schemas.microsoft.com/office/drawing/2014/main" val="1901903487"/>
                    </a:ext>
                  </a:extLst>
                </a:gridCol>
                <a:gridCol w="1116388">
                  <a:extLst>
                    <a:ext uri="{9D8B030D-6E8A-4147-A177-3AD203B41FA5}">
                      <a16:colId xmlns:a16="http://schemas.microsoft.com/office/drawing/2014/main" val="2042617884"/>
                    </a:ext>
                  </a:extLst>
                </a:gridCol>
              </a:tblGrid>
              <a:tr h="0">
                <a:tc gridSpan="4">
                  <a:txBody>
                    <a:bodyPr/>
                    <a:lstStyle/>
                    <a:p>
                      <a:pPr algn="ctr"/>
                      <a:r>
                        <a:rPr lang="en-US" sz="1800" b="1" dirty="0" smtClean="0">
                          <a:latin typeface="+mj-lt"/>
                        </a:rPr>
                        <a:t>Reduced</a:t>
                      </a:r>
                      <a:r>
                        <a:rPr lang="en-US" sz="1800" b="1" baseline="0" dirty="0" smtClean="0">
                          <a:latin typeface="+mj-lt"/>
                        </a:rPr>
                        <a:t> Model</a:t>
                      </a:r>
                      <a:endParaRPr lang="en-US" sz="1800" b="1" dirty="0">
                        <a:latin typeface="+mj-lt"/>
                      </a:endParaRPr>
                    </a:p>
                  </a:txBody>
                  <a:tcPr anchor="ctr">
                    <a:solidFill>
                      <a:srgbClr val="990000"/>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a:r>
                        <a:rPr lang="en-US" sz="1800" b="1" dirty="0" smtClean="0">
                          <a:latin typeface="+mj-lt"/>
                        </a:rPr>
                        <a:t>Full Model</a:t>
                      </a:r>
                      <a:endParaRPr lang="en-US" sz="1800" b="1" dirty="0">
                        <a:latin typeface="+mj-lt"/>
                      </a:endParaRPr>
                    </a:p>
                  </a:txBody>
                  <a:tcPr anchor="ctr">
                    <a:solidFill>
                      <a:srgbClr val="00B05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33533761"/>
                  </a:ext>
                </a:extLst>
              </a:tr>
              <a:tr h="0">
                <a:tc>
                  <a:txBody>
                    <a:bodyPr/>
                    <a:lstStyle/>
                    <a:p>
                      <a:pPr algn="ctr"/>
                      <a:r>
                        <a:rPr lang="en-US" sz="1200" b="1" dirty="0" smtClean="0">
                          <a:latin typeface="+mj-lt"/>
                        </a:rPr>
                        <a:t>Variable</a:t>
                      </a:r>
                      <a:endParaRPr lang="en-US" sz="1200" b="1" dirty="0">
                        <a:latin typeface="+mj-lt"/>
                      </a:endParaRPr>
                    </a:p>
                  </a:txBody>
                  <a:tcPr anchor="ctr"/>
                </a:tc>
                <a:tc>
                  <a:txBody>
                    <a:bodyPr/>
                    <a:lstStyle/>
                    <a:p>
                      <a:pPr algn="ctr"/>
                      <a:r>
                        <a:rPr lang="en-US" sz="1200" b="1" dirty="0" smtClean="0">
                          <a:latin typeface="+mj-lt"/>
                        </a:rPr>
                        <a:t>Estimate</a:t>
                      </a:r>
                      <a:endParaRPr lang="en-US" sz="1200" b="1" dirty="0">
                        <a:latin typeface="+mj-lt"/>
                      </a:endParaRPr>
                    </a:p>
                  </a:txBody>
                  <a:tcPr anchor="ctr"/>
                </a:tc>
                <a:tc gridSpan="2">
                  <a:txBody>
                    <a:bodyPr/>
                    <a:lstStyle/>
                    <a:p>
                      <a:pPr algn="ctr"/>
                      <a:r>
                        <a:rPr lang="en-US" sz="1200" b="1" dirty="0" smtClean="0">
                          <a:latin typeface="+mj-lt"/>
                        </a:rPr>
                        <a:t>95% CI</a:t>
                      </a:r>
                      <a:endParaRPr lang="en-US" sz="1200" b="1" dirty="0">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latin typeface="+mj-lt"/>
                        </a:rPr>
                        <a:t>Variable</a:t>
                      </a:r>
                      <a:endParaRPr lang="en-US" sz="1200" b="1" dirty="0">
                        <a:latin typeface="+mj-lt"/>
                      </a:endParaRPr>
                    </a:p>
                  </a:txBody>
                  <a:tcPr anchor="ctr"/>
                </a:tc>
                <a:tc>
                  <a:txBody>
                    <a:bodyPr/>
                    <a:lstStyle/>
                    <a:p>
                      <a:pPr algn="ctr"/>
                      <a:r>
                        <a:rPr lang="en-US" sz="1200" b="1" dirty="0" smtClean="0">
                          <a:latin typeface="+mj-lt"/>
                        </a:rPr>
                        <a:t>Estimate</a:t>
                      </a:r>
                      <a:endParaRPr lang="en-US" sz="1200" b="1" dirty="0">
                        <a:latin typeface="+mj-lt"/>
                      </a:endParaRPr>
                    </a:p>
                  </a:txBody>
                  <a:tcPr anchor="ctr"/>
                </a:tc>
                <a:tc>
                  <a:txBody>
                    <a:bodyPr/>
                    <a:lstStyle/>
                    <a:p>
                      <a:pPr algn="ctr"/>
                      <a:r>
                        <a:rPr lang="en-US" sz="1200" b="1" dirty="0" smtClean="0">
                          <a:latin typeface="+mj-lt"/>
                        </a:rPr>
                        <a:t>95% CI</a:t>
                      </a:r>
                      <a:endParaRPr lang="en-US" sz="1200" b="1" dirty="0">
                        <a:latin typeface="+mj-lt"/>
                      </a:endParaRPr>
                    </a:p>
                  </a:txBody>
                  <a:tcPr anchor="ctr"/>
                </a:tc>
                <a:extLst>
                  <a:ext uri="{0D108BD9-81ED-4DB2-BD59-A6C34878D82A}">
                    <a16:rowId xmlns:a16="http://schemas.microsoft.com/office/drawing/2014/main" val="898965460"/>
                  </a:ext>
                </a:extLst>
              </a:tr>
              <a:tr h="0">
                <a:tc>
                  <a:txBody>
                    <a:bodyPr/>
                    <a:lstStyle/>
                    <a:p>
                      <a:pPr algn="ctr"/>
                      <a:r>
                        <a:rPr lang="en-US" sz="1200" b="1" dirty="0" smtClean="0">
                          <a:latin typeface="+mj-lt"/>
                        </a:rPr>
                        <a:t>Baseline Depression</a:t>
                      </a:r>
                      <a:endParaRPr lang="en-US" sz="1200" b="1" dirty="0">
                        <a:latin typeface="+mj-lt"/>
                      </a:endParaRPr>
                    </a:p>
                  </a:txBody>
                  <a:tcPr anchor="ctr"/>
                </a:tc>
                <a:tc>
                  <a:txBody>
                    <a:bodyPr/>
                    <a:lstStyle/>
                    <a:p>
                      <a:pPr algn="ctr"/>
                      <a:r>
                        <a:rPr lang="en-US" sz="1200" b="1" dirty="0" smtClean="0">
                          <a:latin typeface="+mj-lt"/>
                        </a:rPr>
                        <a:t> 0.54</a:t>
                      </a:r>
                      <a:endParaRPr lang="en-US" sz="1200" b="1" dirty="0">
                        <a:latin typeface="+mj-lt"/>
                      </a:endParaRPr>
                    </a:p>
                  </a:txBody>
                  <a:tcPr anchor="ctr"/>
                </a:tc>
                <a:tc gridSpan="2">
                  <a:txBody>
                    <a:bodyPr/>
                    <a:lstStyle/>
                    <a:p>
                      <a:pPr algn="ctr"/>
                      <a:r>
                        <a:rPr lang="en-US" sz="1200" b="1" dirty="0" smtClean="0">
                          <a:latin typeface="+mj-lt"/>
                        </a:rPr>
                        <a:t>[0.39 – 0.69]</a:t>
                      </a:r>
                      <a:endParaRPr lang="en-US" sz="1200" b="1" dirty="0">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latin typeface="+mj-lt"/>
                        </a:rPr>
                        <a:t>Baseline</a:t>
                      </a:r>
                      <a:r>
                        <a:rPr lang="en-US" sz="1200" b="1" baseline="0" dirty="0" smtClean="0">
                          <a:latin typeface="+mj-lt"/>
                        </a:rPr>
                        <a:t> </a:t>
                      </a:r>
                      <a:r>
                        <a:rPr lang="en-US" sz="1200" b="1" dirty="0" smtClean="0">
                          <a:latin typeface="+mj-lt"/>
                        </a:rPr>
                        <a:t>Depression</a:t>
                      </a:r>
                      <a:endParaRPr lang="en-US" sz="1200" b="1" dirty="0">
                        <a:latin typeface="+mj-lt"/>
                      </a:endParaRPr>
                    </a:p>
                  </a:txBody>
                  <a:tcPr anchor="ctr"/>
                </a:tc>
                <a:tc>
                  <a:txBody>
                    <a:bodyPr/>
                    <a:lstStyle/>
                    <a:p>
                      <a:pPr algn="ctr"/>
                      <a:r>
                        <a:rPr lang="en-US" sz="1200" b="1" dirty="0" smtClean="0">
                          <a:latin typeface="+mj-lt"/>
                        </a:rPr>
                        <a:t> 0.54</a:t>
                      </a:r>
                      <a:endParaRPr lang="en-US" sz="1200" b="1" dirty="0">
                        <a:latin typeface="+mj-lt"/>
                      </a:endParaRPr>
                    </a:p>
                  </a:txBody>
                  <a:tcPr anchor="ctr"/>
                </a:tc>
                <a:tc>
                  <a:txBody>
                    <a:bodyPr/>
                    <a:lstStyle/>
                    <a:p>
                      <a:pPr algn="ctr"/>
                      <a:r>
                        <a:rPr lang="en-US" sz="1200" b="1" dirty="0" smtClean="0">
                          <a:latin typeface="+mj-lt"/>
                        </a:rPr>
                        <a:t>[0.39-0.69]</a:t>
                      </a:r>
                      <a:endParaRPr lang="en-US" sz="1200" b="1" dirty="0">
                        <a:latin typeface="+mj-lt"/>
                      </a:endParaRPr>
                    </a:p>
                  </a:txBody>
                  <a:tcPr anchor="ctr"/>
                </a:tc>
                <a:extLst>
                  <a:ext uri="{0D108BD9-81ED-4DB2-BD59-A6C34878D82A}">
                    <a16:rowId xmlns:a16="http://schemas.microsoft.com/office/drawing/2014/main" val="3273936530"/>
                  </a:ext>
                </a:extLst>
              </a:tr>
              <a:tr h="0">
                <a:tc>
                  <a:txBody>
                    <a:bodyPr/>
                    <a:lstStyle/>
                    <a:p>
                      <a:pPr algn="ctr"/>
                      <a:r>
                        <a:rPr lang="en-US" sz="1200" b="1" dirty="0" smtClean="0">
                          <a:latin typeface="+mj-lt"/>
                        </a:rPr>
                        <a:t>Age</a:t>
                      </a:r>
                      <a:endParaRPr lang="en-US" sz="1200" b="1" dirty="0">
                        <a:latin typeface="+mj-lt"/>
                      </a:endParaRPr>
                    </a:p>
                  </a:txBody>
                  <a:tcPr anchor="ctr"/>
                </a:tc>
                <a:tc>
                  <a:txBody>
                    <a:bodyPr/>
                    <a:lstStyle/>
                    <a:p>
                      <a:pPr algn="ctr"/>
                      <a:r>
                        <a:rPr lang="en-US" sz="1200" b="1" dirty="0" smtClean="0">
                          <a:latin typeface="+mj-lt"/>
                        </a:rPr>
                        <a:t> 0.17</a:t>
                      </a:r>
                      <a:endParaRPr lang="en-US" sz="1200" b="1" dirty="0">
                        <a:latin typeface="+mj-lt"/>
                      </a:endParaRPr>
                    </a:p>
                  </a:txBody>
                  <a:tcPr anchor="ctr"/>
                </a:tc>
                <a:tc gridSpan="2">
                  <a:txBody>
                    <a:bodyPr/>
                    <a:lstStyle/>
                    <a:p>
                      <a:pPr algn="ctr"/>
                      <a:r>
                        <a:rPr lang="en-US" sz="1200" b="1" dirty="0" smtClean="0">
                          <a:latin typeface="+mj-lt"/>
                        </a:rPr>
                        <a:t>[0.04 – 0.30]</a:t>
                      </a:r>
                      <a:endParaRPr lang="en-US" sz="1200" b="1" dirty="0">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latin typeface="+mj-lt"/>
                        </a:rPr>
                        <a:t>Age</a:t>
                      </a:r>
                      <a:endParaRPr lang="en-US" sz="1200" b="1" dirty="0">
                        <a:latin typeface="+mj-lt"/>
                      </a:endParaRPr>
                    </a:p>
                  </a:txBody>
                  <a:tcPr anchor="ctr"/>
                </a:tc>
                <a:tc>
                  <a:txBody>
                    <a:bodyPr/>
                    <a:lstStyle/>
                    <a:p>
                      <a:pPr algn="ctr"/>
                      <a:r>
                        <a:rPr lang="en-US" sz="1200" b="1" dirty="0" smtClean="0">
                          <a:latin typeface="+mj-lt"/>
                        </a:rPr>
                        <a:t> 0.15</a:t>
                      </a:r>
                      <a:endParaRPr lang="en-US" sz="1200" b="1" dirty="0">
                        <a:latin typeface="+mj-lt"/>
                      </a:endParaRPr>
                    </a:p>
                  </a:txBody>
                  <a:tcPr anchor="ctr"/>
                </a:tc>
                <a:tc>
                  <a:txBody>
                    <a:bodyPr/>
                    <a:lstStyle/>
                    <a:p>
                      <a:pPr algn="ctr"/>
                      <a:r>
                        <a:rPr lang="en-US" sz="1200" b="1" dirty="0" smtClean="0">
                          <a:latin typeface="+mj-lt"/>
                        </a:rPr>
                        <a:t>[0.03-0.29]</a:t>
                      </a:r>
                      <a:endParaRPr lang="en-US" sz="1200" b="1" dirty="0">
                        <a:latin typeface="+mj-lt"/>
                      </a:endParaRPr>
                    </a:p>
                  </a:txBody>
                  <a:tcPr anchor="ctr"/>
                </a:tc>
                <a:extLst>
                  <a:ext uri="{0D108BD9-81ED-4DB2-BD59-A6C34878D82A}">
                    <a16:rowId xmlns:a16="http://schemas.microsoft.com/office/drawing/2014/main" val="3003336913"/>
                  </a:ext>
                </a:extLst>
              </a:tr>
              <a:tr h="0">
                <a:tc>
                  <a:txBody>
                    <a:bodyPr/>
                    <a:lstStyle/>
                    <a:p>
                      <a:pPr algn="ctr"/>
                      <a:r>
                        <a:rPr lang="en-US" sz="1200" b="1" dirty="0" smtClean="0">
                          <a:latin typeface="+mj-lt"/>
                        </a:rPr>
                        <a:t>Sex</a:t>
                      </a:r>
                      <a:endParaRPr lang="en-US" sz="1200" b="1" dirty="0">
                        <a:latin typeface="+mj-lt"/>
                      </a:endParaRPr>
                    </a:p>
                  </a:txBody>
                  <a:tcPr anchor="ctr"/>
                </a:tc>
                <a:tc>
                  <a:txBody>
                    <a:bodyPr/>
                    <a:lstStyle/>
                    <a:p>
                      <a:pPr algn="ctr"/>
                      <a:r>
                        <a:rPr lang="en-US" sz="1200" b="1" dirty="0" smtClean="0">
                          <a:latin typeface="+mj-lt"/>
                        </a:rPr>
                        <a:t>-0.41</a:t>
                      </a:r>
                      <a:endParaRPr lang="en-US" sz="1200" b="1" dirty="0">
                        <a:latin typeface="+mj-lt"/>
                      </a:endParaRPr>
                    </a:p>
                  </a:txBody>
                  <a:tcPr anchor="ctr"/>
                </a:tc>
                <a:tc gridSpan="2">
                  <a:txBody>
                    <a:bodyPr/>
                    <a:lstStyle/>
                    <a:p>
                      <a:pPr algn="ctr"/>
                      <a:r>
                        <a:rPr lang="en-US" sz="1200" b="1" dirty="0" smtClean="0">
                          <a:latin typeface="+mj-lt"/>
                        </a:rPr>
                        <a:t>[-0.91 – 0.09]</a:t>
                      </a:r>
                      <a:endParaRPr lang="en-US" sz="1200" b="1" dirty="0">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latin typeface="+mj-lt"/>
                        </a:rPr>
                        <a:t>Sex </a:t>
                      </a:r>
                      <a:endParaRPr lang="en-US" sz="1200" b="1" dirty="0">
                        <a:latin typeface="+mj-lt"/>
                      </a:endParaRPr>
                    </a:p>
                  </a:txBody>
                  <a:tcPr anchor="ctr"/>
                </a:tc>
                <a:tc>
                  <a:txBody>
                    <a:bodyPr/>
                    <a:lstStyle/>
                    <a:p>
                      <a:pPr algn="ctr"/>
                      <a:r>
                        <a:rPr lang="en-US" sz="1200" b="1" dirty="0" smtClean="0">
                          <a:latin typeface="+mj-lt"/>
                        </a:rPr>
                        <a:t>-0.40</a:t>
                      </a:r>
                      <a:endParaRPr lang="en-US" sz="1200" b="1" dirty="0">
                        <a:latin typeface="+mj-lt"/>
                      </a:endParaRPr>
                    </a:p>
                  </a:txBody>
                  <a:tcPr anchor="ctr"/>
                </a:tc>
                <a:tc>
                  <a:txBody>
                    <a:bodyPr/>
                    <a:lstStyle/>
                    <a:p>
                      <a:pPr algn="ctr"/>
                      <a:r>
                        <a:rPr lang="en-US" sz="1200" b="1" dirty="0" smtClean="0">
                          <a:latin typeface="+mj-lt"/>
                        </a:rPr>
                        <a:t>[-0.92-0.13]</a:t>
                      </a:r>
                      <a:endParaRPr lang="en-US" sz="1200" b="1" dirty="0">
                        <a:latin typeface="+mj-lt"/>
                      </a:endParaRPr>
                    </a:p>
                  </a:txBody>
                  <a:tcPr anchor="ctr"/>
                </a:tc>
                <a:extLst>
                  <a:ext uri="{0D108BD9-81ED-4DB2-BD59-A6C34878D82A}">
                    <a16:rowId xmlns:a16="http://schemas.microsoft.com/office/drawing/2014/main" val="2522980425"/>
                  </a:ext>
                </a:extLst>
              </a:tr>
              <a:tr h="0">
                <a:tc>
                  <a:txBody>
                    <a:bodyPr/>
                    <a:lstStyle/>
                    <a:p>
                      <a:pPr algn="ctr"/>
                      <a:r>
                        <a:rPr lang="en-US" sz="1200" b="1" dirty="0" smtClean="0">
                          <a:latin typeface="+mj-lt"/>
                        </a:rPr>
                        <a:t>Race</a:t>
                      </a:r>
                    </a:p>
                  </a:txBody>
                  <a:tcPr anchor="ctr">
                    <a:solidFill>
                      <a:schemeClr val="bg1">
                        <a:lumMod val="75000"/>
                      </a:schemeClr>
                    </a:solidFill>
                  </a:tcPr>
                </a:tc>
                <a:tc gridSpan="3">
                  <a:txBody>
                    <a:bodyPr/>
                    <a:lstStyle/>
                    <a:p>
                      <a:pPr algn="ctr"/>
                      <a:endParaRPr lang="en-US" sz="1200" b="1" dirty="0">
                        <a:latin typeface="+mj-lt"/>
                      </a:endParaRPr>
                    </a:p>
                  </a:txBody>
                  <a:tcPr anchor="ctr">
                    <a:solidFill>
                      <a:schemeClr val="bg1">
                        <a:lumMod val="75000"/>
                      </a:schemeClr>
                    </a:solidFill>
                  </a:tcPr>
                </a:tc>
                <a:tc hMerge="1">
                  <a:txBody>
                    <a:bodyPr/>
                    <a:lstStyle/>
                    <a:p>
                      <a:endParaRPr lang="en-US" dirty="0"/>
                    </a:p>
                  </a:txBody>
                  <a:tcPr anchor="ctr">
                    <a:solidFill>
                      <a:schemeClr val="bg1">
                        <a:lumMod val="75000"/>
                      </a:schemeClr>
                    </a:solidFill>
                  </a:tcPr>
                </a:tc>
                <a:tc hMerge="1">
                  <a:txBody>
                    <a:bodyPr/>
                    <a:lstStyle/>
                    <a:p>
                      <a:endParaRPr lang="en-US"/>
                    </a:p>
                  </a:txBody>
                  <a:tcPr anchor="ctr">
                    <a:solidFill>
                      <a:schemeClr val="bg1">
                        <a:lumMod val="75000"/>
                      </a:schemeClr>
                    </a:solidFill>
                  </a:tcPr>
                </a:tc>
                <a:tc>
                  <a:txBody>
                    <a:bodyPr/>
                    <a:lstStyle/>
                    <a:p>
                      <a:pPr algn="ctr"/>
                      <a:r>
                        <a:rPr lang="en-US" sz="1200" b="1" dirty="0" smtClean="0">
                          <a:latin typeface="+mj-lt"/>
                        </a:rPr>
                        <a:t>Race</a:t>
                      </a:r>
                    </a:p>
                  </a:txBody>
                  <a:tcPr anchor="ctr">
                    <a:solidFill>
                      <a:schemeClr val="bg1">
                        <a:lumMod val="75000"/>
                      </a:schemeClr>
                    </a:solidFill>
                  </a:tcPr>
                </a:tc>
                <a:tc gridSpan="2">
                  <a:txBody>
                    <a:bodyPr/>
                    <a:lstStyle/>
                    <a:p>
                      <a:pPr algn="ctr"/>
                      <a:endParaRPr lang="en-US" sz="1200" b="1" dirty="0">
                        <a:latin typeface="+mj-lt"/>
                      </a:endParaRPr>
                    </a:p>
                  </a:txBody>
                  <a:tcPr anchor="ctr">
                    <a:solidFill>
                      <a:schemeClr val="bg1">
                        <a:lumMod val="75000"/>
                      </a:schemeClr>
                    </a:solidFill>
                  </a:tcPr>
                </a:tc>
                <a:tc hMerge="1">
                  <a:txBody>
                    <a:bodyPr/>
                    <a:lstStyle/>
                    <a:p>
                      <a:pPr algn="ctr"/>
                      <a:endParaRPr lang="en-US" sz="1200" b="1" dirty="0" smtClean="0">
                        <a:latin typeface="+mj-lt"/>
                      </a:endParaRPr>
                    </a:p>
                  </a:txBody>
                  <a:tcPr anchor="ctr">
                    <a:solidFill>
                      <a:schemeClr val="bg1">
                        <a:lumMod val="75000"/>
                      </a:schemeClr>
                    </a:solidFill>
                  </a:tcPr>
                </a:tc>
                <a:extLst>
                  <a:ext uri="{0D108BD9-81ED-4DB2-BD59-A6C34878D82A}">
                    <a16:rowId xmlns:a16="http://schemas.microsoft.com/office/drawing/2014/main" val="2428768768"/>
                  </a:ext>
                </a:extLst>
              </a:tr>
              <a:tr h="0">
                <a:tc>
                  <a:txBody>
                    <a:bodyPr/>
                    <a:lstStyle/>
                    <a:p>
                      <a:pPr algn="ctr"/>
                      <a:r>
                        <a:rPr lang="en-US" sz="1200" b="1" dirty="0" smtClean="0">
                          <a:solidFill>
                            <a:schemeClr val="tx1"/>
                          </a:solidFill>
                          <a:latin typeface="+mj-lt"/>
                        </a:rPr>
                        <a:t>White</a:t>
                      </a:r>
                      <a:endParaRPr lang="en-US" sz="1200" b="1" dirty="0">
                        <a:solidFill>
                          <a:schemeClr val="tx1"/>
                        </a:solidFill>
                        <a:latin typeface="+mj-lt"/>
                      </a:endParaRPr>
                    </a:p>
                  </a:txBody>
                  <a:tcPr anchor="ctr"/>
                </a:tc>
                <a:tc>
                  <a:txBody>
                    <a:bodyPr/>
                    <a:lstStyle/>
                    <a:p>
                      <a:pPr algn="ctr"/>
                      <a:r>
                        <a:rPr lang="en-US" sz="1200" b="1" dirty="0" smtClean="0">
                          <a:solidFill>
                            <a:schemeClr val="bg1">
                              <a:lumMod val="50000"/>
                            </a:schemeClr>
                          </a:solidFill>
                          <a:latin typeface="+mj-lt"/>
                        </a:rPr>
                        <a:t>Reference</a:t>
                      </a:r>
                      <a:endParaRPr lang="en-US" sz="1200" b="1" dirty="0">
                        <a:solidFill>
                          <a:schemeClr val="bg1">
                            <a:lumMod val="50000"/>
                          </a:schemeClr>
                        </a:solidFill>
                        <a:latin typeface="+mj-lt"/>
                      </a:endParaRPr>
                    </a:p>
                  </a:txBody>
                  <a:tcPr anchor="ctr"/>
                </a:tc>
                <a:tc gridSpan="2">
                  <a:txBody>
                    <a:bodyPr/>
                    <a:lstStyle/>
                    <a:p>
                      <a:pPr algn="ctr"/>
                      <a:r>
                        <a:rPr lang="en-US" sz="1200" b="1" dirty="0" smtClean="0">
                          <a:solidFill>
                            <a:schemeClr val="bg1">
                              <a:lumMod val="50000"/>
                            </a:schemeClr>
                          </a:solidFill>
                          <a:latin typeface="+mj-lt"/>
                        </a:rPr>
                        <a:t>Reference</a:t>
                      </a:r>
                      <a:endParaRPr lang="en-US" sz="1200" b="1" dirty="0">
                        <a:solidFill>
                          <a:schemeClr val="bg1">
                            <a:lumMod val="50000"/>
                          </a:schemeClr>
                        </a:solidFill>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solidFill>
                            <a:schemeClr val="tx1"/>
                          </a:solidFill>
                          <a:latin typeface="+mj-lt"/>
                        </a:rPr>
                        <a:t>White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kern="1200" dirty="0" smtClean="0">
                          <a:solidFill>
                            <a:schemeClr val="bg1">
                              <a:lumMod val="50000"/>
                            </a:schemeClr>
                          </a:solidFill>
                          <a:latin typeface="+mj-lt"/>
                          <a:ea typeface="+mn-ea"/>
                          <a:cs typeface="+mn-cs"/>
                        </a:rPr>
                        <a:t>Reference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kern="1200" dirty="0" smtClean="0">
                          <a:solidFill>
                            <a:schemeClr val="bg1">
                              <a:lumMod val="50000"/>
                            </a:schemeClr>
                          </a:solidFill>
                          <a:latin typeface="+mj-lt"/>
                          <a:ea typeface="+mn-ea"/>
                          <a:cs typeface="+mn-cs"/>
                        </a:rPr>
                        <a:t>Reference</a:t>
                      </a:r>
                    </a:p>
                  </a:txBody>
                  <a:tcPr anchor="ctr"/>
                </a:tc>
                <a:extLst>
                  <a:ext uri="{0D108BD9-81ED-4DB2-BD59-A6C34878D82A}">
                    <a16:rowId xmlns:a16="http://schemas.microsoft.com/office/drawing/2014/main" val="856099123"/>
                  </a:ext>
                </a:extLst>
              </a:tr>
              <a:tr h="0">
                <a:tc>
                  <a:txBody>
                    <a:bodyPr/>
                    <a:lstStyle/>
                    <a:p>
                      <a:pPr algn="ctr"/>
                      <a:r>
                        <a:rPr lang="en-US" sz="1200" b="1" dirty="0" smtClean="0">
                          <a:solidFill>
                            <a:schemeClr val="tx1"/>
                          </a:solidFill>
                          <a:latin typeface="+mj-lt"/>
                        </a:rPr>
                        <a:t>Hispanic</a:t>
                      </a:r>
                      <a:endParaRPr lang="en-US" sz="1200" b="1" dirty="0">
                        <a:solidFill>
                          <a:schemeClr val="tx1"/>
                        </a:solidFill>
                        <a:latin typeface="+mj-lt"/>
                      </a:endParaRPr>
                    </a:p>
                  </a:txBody>
                  <a:tcPr anchor="ctr"/>
                </a:tc>
                <a:tc>
                  <a:txBody>
                    <a:bodyPr/>
                    <a:lstStyle/>
                    <a:p>
                      <a:pPr algn="ctr"/>
                      <a:r>
                        <a:rPr lang="en-US" sz="1200" b="1" dirty="0" smtClean="0">
                          <a:latin typeface="+mj-lt"/>
                        </a:rPr>
                        <a:t>-0.57</a:t>
                      </a:r>
                      <a:endParaRPr lang="en-US" sz="1200" b="1" dirty="0">
                        <a:latin typeface="+mj-lt"/>
                      </a:endParaRPr>
                    </a:p>
                  </a:txBody>
                  <a:tcPr anchor="ctr"/>
                </a:tc>
                <a:tc gridSpan="2">
                  <a:txBody>
                    <a:bodyPr/>
                    <a:lstStyle/>
                    <a:p>
                      <a:pPr algn="ctr"/>
                      <a:r>
                        <a:rPr lang="en-US" sz="1200" b="1" dirty="0" smtClean="0">
                          <a:latin typeface="+mj-lt"/>
                        </a:rPr>
                        <a:t>[-1.25 – 0.11]</a:t>
                      </a:r>
                      <a:endParaRPr lang="en-US" sz="1200" b="1" dirty="0">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solidFill>
                            <a:schemeClr val="tx1"/>
                          </a:solidFill>
                          <a:latin typeface="+mj-lt"/>
                        </a:rPr>
                        <a:t>Hispanic</a:t>
                      </a:r>
                      <a:endParaRPr lang="en-US" sz="1200" b="1" dirty="0">
                        <a:solidFill>
                          <a:schemeClr val="tx1"/>
                        </a:solidFill>
                        <a:latin typeface="+mj-lt"/>
                      </a:endParaRPr>
                    </a:p>
                  </a:txBody>
                  <a:tcPr anchor="ctr"/>
                </a:tc>
                <a:tc>
                  <a:txBody>
                    <a:bodyPr/>
                    <a:lstStyle/>
                    <a:p>
                      <a:pPr algn="ctr"/>
                      <a:r>
                        <a:rPr lang="en-US" sz="1200" b="1" dirty="0" smtClean="0">
                          <a:latin typeface="+mj-lt"/>
                        </a:rPr>
                        <a:t>-0.76</a:t>
                      </a:r>
                      <a:endParaRPr lang="en-US" sz="1200" b="1" dirty="0">
                        <a:latin typeface="+mj-lt"/>
                      </a:endParaRPr>
                    </a:p>
                  </a:txBody>
                  <a:tcPr anchor="ctr"/>
                </a:tc>
                <a:tc>
                  <a:txBody>
                    <a:bodyPr/>
                    <a:lstStyle/>
                    <a:p>
                      <a:pPr algn="ctr"/>
                      <a:r>
                        <a:rPr lang="en-US" sz="1200" b="1" dirty="0" smtClean="0">
                          <a:latin typeface="+mj-lt"/>
                        </a:rPr>
                        <a:t>[-</a:t>
                      </a:r>
                      <a:r>
                        <a:rPr lang="en-US" sz="1200" b="1" dirty="0" smtClean="0">
                          <a:latin typeface="+mj-lt"/>
                        </a:rPr>
                        <a:t>1.45 -</a:t>
                      </a:r>
                      <a:r>
                        <a:rPr lang="en-US" sz="1200" b="1" baseline="0" dirty="0" smtClean="0">
                          <a:latin typeface="+mj-lt"/>
                        </a:rPr>
                        <a:t> </a:t>
                      </a:r>
                      <a:r>
                        <a:rPr lang="en-US" sz="1200" b="1" dirty="0" smtClean="0">
                          <a:latin typeface="+mj-lt"/>
                        </a:rPr>
                        <a:t>0.08</a:t>
                      </a:r>
                      <a:r>
                        <a:rPr lang="en-US" sz="1200" b="1" dirty="0" smtClean="0">
                          <a:latin typeface="+mj-lt"/>
                        </a:rPr>
                        <a:t>]</a:t>
                      </a:r>
                      <a:endParaRPr lang="en-US" sz="1200" b="1" dirty="0">
                        <a:latin typeface="+mj-lt"/>
                      </a:endParaRPr>
                    </a:p>
                  </a:txBody>
                  <a:tcPr anchor="ctr"/>
                </a:tc>
                <a:extLst>
                  <a:ext uri="{0D108BD9-81ED-4DB2-BD59-A6C34878D82A}">
                    <a16:rowId xmlns:a16="http://schemas.microsoft.com/office/drawing/2014/main" val="50509494"/>
                  </a:ext>
                </a:extLst>
              </a:tr>
              <a:tr h="0">
                <a:tc>
                  <a:txBody>
                    <a:bodyPr/>
                    <a:lstStyle/>
                    <a:p>
                      <a:pPr algn="ctr"/>
                      <a:r>
                        <a:rPr lang="en-US" sz="1200" b="1" dirty="0" smtClean="0">
                          <a:solidFill>
                            <a:schemeClr val="tx1"/>
                          </a:solidFill>
                          <a:latin typeface="+mj-lt"/>
                        </a:rPr>
                        <a:t>Other</a:t>
                      </a:r>
                      <a:endParaRPr lang="en-US" sz="1200" b="1" dirty="0">
                        <a:solidFill>
                          <a:schemeClr val="tx1"/>
                        </a:solidFill>
                        <a:latin typeface="+mj-lt"/>
                      </a:endParaRPr>
                    </a:p>
                  </a:txBody>
                  <a:tcPr anchor="ctr"/>
                </a:tc>
                <a:tc>
                  <a:txBody>
                    <a:bodyPr/>
                    <a:lstStyle/>
                    <a:p>
                      <a:pPr algn="ctr"/>
                      <a:r>
                        <a:rPr lang="en-US" sz="1200" b="1" dirty="0" smtClean="0">
                          <a:latin typeface="+mj-lt"/>
                        </a:rPr>
                        <a:t>-0.03</a:t>
                      </a:r>
                      <a:endParaRPr lang="en-US" sz="1200" b="1" dirty="0">
                        <a:latin typeface="+mj-lt"/>
                      </a:endParaRPr>
                    </a:p>
                  </a:txBody>
                  <a:tcPr anchor="ctr"/>
                </a:tc>
                <a:tc gridSpan="2">
                  <a:txBody>
                    <a:bodyPr/>
                    <a:lstStyle/>
                    <a:p>
                      <a:pPr algn="ctr"/>
                      <a:r>
                        <a:rPr lang="en-US" sz="1200" b="1" dirty="0" smtClean="0">
                          <a:latin typeface="+mj-lt"/>
                        </a:rPr>
                        <a:t>[-0.55 – 0.71]</a:t>
                      </a:r>
                      <a:endParaRPr lang="en-US" sz="1200" b="1" dirty="0">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solidFill>
                            <a:schemeClr val="tx1"/>
                          </a:solidFill>
                          <a:latin typeface="+mj-lt"/>
                        </a:rPr>
                        <a:t>Other</a:t>
                      </a:r>
                      <a:endParaRPr lang="en-US" sz="1200" b="1" dirty="0">
                        <a:solidFill>
                          <a:schemeClr val="tx1"/>
                        </a:solidFill>
                        <a:latin typeface="+mj-lt"/>
                      </a:endParaRPr>
                    </a:p>
                  </a:txBody>
                  <a:tcPr anchor="ctr"/>
                </a:tc>
                <a:tc>
                  <a:txBody>
                    <a:bodyPr/>
                    <a:lstStyle/>
                    <a:p>
                      <a:pPr algn="ctr"/>
                      <a:r>
                        <a:rPr lang="en-US" sz="1200" b="1" dirty="0" smtClean="0">
                          <a:latin typeface="+mj-lt"/>
                        </a:rPr>
                        <a:t>0.05</a:t>
                      </a:r>
                      <a:endParaRPr lang="en-US" sz="1200" b="1" dirty="0">
                        <a:latin typeface="+mj-lt"/>
                      </a:endParaRPr>
                    </a:p>
                  </a:txBody>
                  <a:tcPr anchor="ctr"/>
                </a:tc>
                <a:tc>
                  <a:txBody>
                    <a:bodyPr/>
                    <a:lstStyle/>
                    <a:p>
                      <a:pPr algn="ctr"/>
                      <a:r>
                        <a:rPr lang="en-US" sz="1200" b="1" dirty="0" smtClean="0">
                          <a:latin typeface="+mj-lt"/>
                        </a:rPr>
                        <a:t>[-</a:t>
                      </a:r>
                      <a:r>
                        <a:rPr lang="en-US" sz="1200" b="1" dirty="0" smtClean="0">
                          <a:latin typeface="+mj-lt"/>
                        </a:rPr>
                        <a:t>0.58 - 0.68</a:t>
                      </a:r>
                      <a:r>
                        <a:rPr lang="en-US" sz="1200" b="1" dirty="0" smtClean="0">
                          <a:latin typeface="+mj-lt"/>
                        </a:rPr>
                        <a:t>]</a:t>
                      </a:r>
                      <a:endParaRPr lang="en-US" sz="1200" b="1" dirty="0">
                        <a:latin typeface="+mj-lt"/>
                      </a:endParaRPr>
                    </a:p>
                  </a:txBody>
                  <a:tcPr anchor="ctr"/>
                </a:tc>
                <a:extLst>
                  <a:ext uri="{0D108BD9-81ED-4DB2-BD59-A6C34878D82A}">
                    <a16:rowId xmlns:a16="http://schemas.microsoft.com/office/drawing/2014/main" val="4219764157"/>
                  </a:ext>
                </a:extLst>
              </a:tr>
              <a:tr h="0">
                <a:tc>
                  <a:txBody>
                    <a:bodyPr/>
                    <a:lstStyle/>
                    <a:p>
                      <a:pPr algn="ctr"/>
                      <a:r>
                        <a:rPr lang="en-US" sz="1200" b="1" dirty="0" smtClean="0">
                          <a:latin typeface="+mj-lt"/>
                        </a:rPr>
                        <a:t>Night</a:t>
                      </a:r>
                    </a:p>
                  </a:txBody>
                  <a:tcPr anchor="ctr">
                    <a:solidFill>
                      <a:schemeClr val="bg1">
                        <a:lumMod val="75000"/>
                      </a:schemeClr>
                    </a:solidFill>
                  </a:tcPr>
                </a:tc>
                <a:tc gridSpan="3">
                  <a:txBody>
                    <a:bodyPr/>
                    <a:lstStyle/>
                    <a:p>
                      <a:pPr algn="ctr"/>
                      <a:endParaRPr lang="en-US" sz="1200" b="1" dirty="0">
                        <a:latin typeface="+mj-lt"/>
                      </a:endParaRPr>
                    </a:p>
                  </a:txBody>
                  <a:tcPr anchor="ctr">
                    <a:solidFill>
                      <a:schemeClr val="bg1">
                        <a:lumMod val="75000"/>
                      </a:schemeClr>
                    </a:solidFill>
                  </a:tcPr>
                </a:tc>
                <a:tc hMerge="1">
                  <a:txBody>
                    <a:bodyPr/>
                    <a:lstStyle/>
                    <a:p>
                      <a:endParaRPr lang="en-US"/>
                    </a:p>
                  </a:txBody>
                  <a:tcPr/>
                </a:tc>
                <a:tc hMerge="1">
                  <a:txBody>
                    <a:bodyPr/>
                    <a:lstStyle/>
                    <a:p>
                      <a:endParaRPr lang="en-US"/>
                    </a:p>
                  </a:txBody>
                  <a:tcPr/>
                </a:tc>
                <a:tc>
                  <a:txBody>
                    <a:bodyPr/>
                    <a:lstStyle/>
                    <a:p>
                      <a:pPr algn="ctr"/>
                      <a:r>
                        <a:rPr lang="en-US" sz="1200" b="1" dirty="0" smtClean="0">
                          <a:latin typeface="+mj-lt"/>
                        </a:rPr>
                        <a:t>Night</a:t>
                      </a:r>
                    </a:p>
                  </a:txBody>
                  <a:tcPr anchor="ctr">
                    <a:solidFill>
                      <a:schemeClr val="bg1">
                        <a:lumMod val="75000"/>
                      </a:schemeClr>
                    </a:solidFill>
                  </a:tcPr>
                </a:tc>
                <a:tc gridSpan="2">
                  <a:txBody>
                    <a:bodyPr/>
                    <a:lstStyle/>
                    <a:p>
                      <a:pPr algn="ctr"/>
                      <a:endParaRPr lang="en-US" sz="1200" b="1" dirty="0">
                        <a:latin typeface="+mj-lt"/>
                      </a:endParaRPr>
                    </a:p>
                  </a:txBody>
                  <a:tcPr anchor="ctr">
                    <a:solidFill>
                      <a:schemeClr val="bg1">
                        <a:lumMod val="75000"/>
                      </a:schemeClr>
                    </a:solidFill>
                  </a:tcPr>
                </a:tc>
                <a:tc hMerge="1">
                  <a:txBody>
                    <a:bodyPr/>
                    <a:lstStyle/>
                    <a:p>
                      <a:pPr algn="ctr"/>
                      <a:endParaRPr lang="en-US" sz="1200" b="1" dirty="0">
                        <a:latin typeface="+mj-lt"/>
                      </a:endParaRPr>
                    </a:p>
                  </a:txBody>
                  <a:tcPr anchor="ctr">
                    <a:solidFill>
                      <a:schemeClr val="bg1">
                        <a:lumMod val="75000"/>
                      </a:schemeClr>
                    </a:solidFill>
                  </a:tcPr>
                </a:tc>
                <a:extLst>
                  <a:ext uri="{0D108BD9-81ED-4DB2-BD59-A6C34878D82A}">
                    <a16:rowId xmlns:a16="http://schemas.microsoft.com/office/drawing/2014/main" val="801602060"/>
                  </a:ext>
                </a:extLst>
              </a:tr>
              <a:tr h="0">
                <a:tc>
                  <a:txBody>
                    <a:bodyPr/>
                    <a:lstStyle/>
                    <a:p>
                      <a:pPr algn="ctr"/>
                      <a:r>
                        <a:rPr lang="en-US" sz="1200" b="1" dirty="0" smtClean="0">
                          <a:latin typeface="+mj-lt"/>
                        </a:rPr>
                        <a:t>Monday</a:t>
                      </a:r>
                    </a:p>
                  </a:txBody>
                  <a:tcPr anchor="ctr"/>
                </a:tc>
                <a:tc gridSpan="2">
                  <a:txBody>
                    <a:bodyPr/>
                    <a:lstStyle/>
                    <a:p>
                      <a:pPr algn="ctr"/>
                      <a:r>
                        <a:rPr lang="en-US" sz="1200" b="1" dirty="0" smtClean="0">
                          <a:solidFill>
                            <a:schemeClr val="bg1">
                              <a:lumMod val="50000"/>
                            </a:schemeClr>
                          </a:solidFill>
                          <a:latin typeface="+mj-lt"/>
                        </a:rPr>
                        <a:t>Reference</a:t>
                      </a:r>
                      <a:endParaRPr lang="en-US" sz="1200" b="1" dirty="0">
                        <a:solidFill>
                          <a:schemeClr val="bg1">
                            <a:lumMod val="50000"/>
                          </a:schemeClr>
                        </a:solidFill>
                        <a:latin typeface="+mj-lt"/>
                      </a:endParaRPr>
                    </a:p>
                  </a:txBody>
                  <a:tcPr anchor="ctr"/>
                </a:tc>
                <a:tc h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kern="1200" dirty="0" smtClean="0">
                          <a:solidFill>
                            <a:schemeClr val="bg1">
                              <a:lumMod val="50000"/>
                            </a:schemeClr>
                          </a:solidFill>
                          <a:latin typeface="+mj-lt"/>
                          <a:ea typeface="+mn-ea"/>
                          <a:cs typeface="+mn-cs"/>
                        </a:rPr>
                        <a:t>Reference</a:t>
                      </a:r>
                    </a:p>
                  </a:txBody>
                  <a:tcPr anchor="ctr"/>
                </a:tc>
                <a:tc>
                  <a:txBody>
                    <a:bodyPr/>
                    <a:lstStyle/>
                    <a:p>
                      <a:pPr algn="ctr"/>
                      <a:r>
                        <a:rPr lang="en-US" sz="1200" b="1" dirty="0" smtClean="0">
                          <a:latin typeface="+mj-lt"/>
                        </a:rPr>
                        <a:t>Monday</a:t>
                      </a:r>
                      <a:endParaRPr lang="en-US" sz="1200" b="1" dirty="0" smtClean="0">
                        <a:latin typeface="+mj-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kern="1200" dirty="0" smtClean="0">
                          <a:solidFill>
                            <a:schemeClr val="bg1">
                              <a:lumMod val="50000"/>
                            </a:schemeClr>
                          </a:solidFill>
                          <a:latin typeface="+mj-lt"/>
                          <a:ea typeface="+mn-ea"/>
                          <a:cs typeface="+mn-cs"/>
                        </a:rPr>
                        <a:t>Reference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kern="1200" dirty="0" smtClean="0">
                          <a:solidFill>
                            <a:schemeClr val="bg1">
                              <a:lumMod val="50000"/>
                            </a:schemeClr>
                          </a:solidFill>
                          <a:latin typeface="+mj-lt"/>
                          <a:ea typeface="+mn-ea"/>
                          <a:cs typeface="+mn-cs"/>
                        </a:rPr>
                        <a:t>Reference</a:t>
                      </a:r>
                    </a:p>
                  </a:txBody>
                  <a:tcPr anchor="ctr"/>
                </a:tc>
                <a:extLst>
                  <a:ext uri="{0D108BD9-81ED-4DB2-BD59-A6C34878D82A}">
                    <a16:rowId xmlns:a16="http://schemas.microsoft.com/office/drawing/2014/main" val="849312823"/>
                  </a:ext>
                </a:extLst>
              </a:tr>
              <a:tr h="0">
                <a:tc>
                  <a:txBody>
                    <a:bodyPr/>
                    <a:lstStyle/>
                    <a:p>
                      <a:pPr algn="ctr"/>
                      <a:r>
                        <a:rPr lang="en-US" sz="1200" b="1" dirty="0" smtClean="0">
                          <a:latin typeface="+mj-lt"/>
                        </a:rPr>
                        <a:t>Tuesday</a:t>
                      </a:r>
                    </a:p>
                  </a:txBody>
                  <a:tcPr anchor="ctr"/>
                </a:tc>
                <a:tc gridSpan="2">
                  <a:txBody>
                    <a:bodyPr/>
                    <a:lstStyle/>
                    <a:p>
                      <a:pPr algn="ctr"/>
                      <a:r>
                        <a:rPr lang="en-US" sz="1200" b="1" dirty="0" smtClean="0">
                          <a:latin typeface="+mj-lt"/>
                        </a:rPr>
                        <a:t>0.50</a:t>
                      </a:r>
                      <a:endParaRPr lang="en-US" sz="1200" b="1" dirty="0">
                        <a:latin typeface="+mj-lt"/>
                      </a:endParaRPr>
                    </a:p>
                  </a:txBody>
                  <a:tcPr anchor="ctr"/>
                </a:tc>
                <a:tc hMerge="1">
                  <a:txBody>
                    <a:bodyPr/>
                    <a:lstStyle/>
                    <a:p>
                      <a:endParaRPr lang="en-US"/>
                    </a:p>
                  </a:txBody>
                  <a:tcPr/>
                </a:tc>
                <a:tc>
                  <a:txBody>
                    <a:bodyPr/>
                    <a:lstStyle/>
                    <a:p>
                      <a:pPr algn="ctr"/>
                      <a:r>
                        <a:rPr lang="en-US" sz="1200" b="1" dirty="0" smtClean="0">
                          <a:latin typeface="+mj-lt"/>
                        </a:rPr>
                        <a:t>[-0.24 – 1.24]</a:t>
                      </a:r>
                      <a:endParaRPr lang="en-US" sz="1200" b="1" dirty="0">
                        <a:latin typeface="+mj-lt"/>
                      </a:endParaRPr>
                    </a:p>
                  </a:txBody>
                  <a:tcPr anchor="ctr"/>
                </a:tc>
                <a:tc>
                  <a:txBody>
                    <a:bodyPr/>
                    <a:lstStyle/>
                    <a:p>
                      <a:pPr algn="ctr"/>
                      <a:r>
                        <a:rPr lang="en-US" sz="1200" b="1" dirty="0" smtClean="0">
                          <a:latin typeface="+mj-lt"/>
                        </a:rPr>
                        <a:t>Tuesday</a:t>
                      </a:r>
                      <a:endParaRPr lang="en-US" sz="1200" b="1" dirty="0" smtClean="0">
                        <a:latin typeface="+mj-lt"/>
                      </a:endParaRPr>
                    </a:p>
                  </a:txBody>
                  <a:tcPr anchor="ctr"/>
                </a:tc>
                <a:tc>
                  <a:txBody>
                    <a:bodyPr/>
                    <a:lstStyle/>
                    <a:p>
                      <a:pPr algn="ctr"/>
                      <a:r>
                        <a:rPr lang="en-US" sz="1200" b="1" dirty="0" smtClean="0">
                          <a:latin typeface="+mj-lt"/>
                        </a:rPr>
                        <a:t>0.52</a:t>
                      </a:r>
                      <a:endParaRPr lang="en-US" sz="1200" b="1" dirty="0">
                        <a:latin typeface="+mj-lt"/>
                      </a:endParaRPr>
                    </a:p>
                  </a:txBody>
                  <a:tcPr anchor="ctr"/>
                </a:tc>
                <a:tc>
                  <a:txBody>
                    <a:bodyPr/>
                    <a:lstStyle/>
                    <a:p>
                      <a:pPr algn="ctr"/>
                      <a:r>
                        <a:rPr lang="en-US" sz="1200" b="1" dirty="0" smtClean="0">
                          <a:latin typeface="+mj-lt"/>
                        </a:rPr>
                        <a:t>[-0.24 - 1.28]</a:t>
                      </a:r>
                      <a:endParaRPr lang="en-US" sz="1200" b="1" dirty="0">
                        <a:latin typeface="+mj-lt"/>
                      </a:endParaRPr>
                    </a:p>
                  </a:txBody>
                  <a:tcPr anchor="ctr"/>
                </a:tc>
                <a:extLst>
                  <a:ext uri="{0D108BD9-81ED-4DB2-BD59-A6C34878D82A}">
                    <a16:rowId xmlns:a16="http://schemas.microsoft.com/office/drawing/2014/main" val="569758419"/>
                  </a:ext>
                </a:extLst>
              </a:tr>
              <a:tr h="0">
                <a:tc>
                  <a:txBody>
                    <a:bodyPr/>
                    <a:lstStyle/>
                    <a:p>
                      <a:pPr algn="ctr"/>
                      <a:r>
                        <a:rPr lang="en-US" sz="1200" b="1" dirty="0" smtClean="0">
                          <a:latin typeface="+mj-lt"/>
                        </a:rPr>
                        <a:t>Wednesday</a:t>
                      </a:r>
                    </a:p>
                  </a:txBody>
                  <a:tcPr anchor="ctr"/>
                </a:tc>
                <a:tc gridSpan="2">
                  <a:txBody>
                    <a:bodyPr/>
                    <a:lstStyle/>
                    <a:p>
                      <a:pPr algn="ctr"/>
                      <a:r>
                        <a:rPr lang="en-US" sz="1200" b="1" dirty="0" smtClean="0">
                          <a:latin typeface="+mj-lt"/>
                        </a:rPr>
                        <a:t>0.08</a:t>
                      </a:r>
                      <a:endParaRPr lang="en-US" sz="1200" b="1" dirty="0">
                        <a:latin typeface="+mj-lt"/>
                      </a:endParaRPr>
                    </a:p>
                  </a:txBody>
                  <a:tcPr anchor="ctr"/>
                </a:tc>
                <a:tc hMerge="1">
                  <a:txBody>
                    <a:bodyPr/>
                    <a:lstStyle/>
                    <a:p>
                      <a:endParaRPr lang="en-US"/>
                    </a:p>
                  </a:txBody>
                  <a:tcPr/>
                </a:tc>
                <a:tc>
                  <a:txBody>
                    <a:bodyPr/>
                    <a:lstStyle/>
                    <a:p>
                      <a:pPr algn="ctr"/>
                      <a:r>
                        <a:rPr lang="en-US" sz="1200" b="1" dirty="0" smtClean="0">
                          <a:latin typeface="+mj-lt"/>
                        </a:rPr>
                        <a:t>[-0.66</a:t>
                      </a:r>
                      <a:r>
                        <a:rPr lang="en-US" sz="1200" b="1" baseline="0" dirty="0" smtClean="0">
                          <a:latin typeface="+mj-lt"/>
                        </a:rPr>
                        <a:t> – 0.60</a:t>
                      </a:r>
                      <a:r>
                        <a:rPr lang="en-US" sz="1200" b="1" dirty="0" smtClean="0">
                          <a:latin typeface="+mj-lt"/>
                        </a:rPr>
                        <a:t>]</a:t>
                      </a:r>
                      <a:endParaRPr lang="en-US" sz="1200" b="1" dirty="0">
                        <a:latin typeface="+mj-lt"/>
                      </a:endParaRPr>
                    </a:p>
                  </a:txBody>
                  <a:tcPr anchor="ctr"/>
                </a:tc>
                <a:tc>
                  <a:txBody>
                    <a:bodyPr/>
                    <a:lstStyle/>
                    <a:p>
                      <a:pPr algn="ctr"/>
                      <a:r>
                        <a:rPr lang="en-US" sz="1200" b="1" dirty="0" smtClean="0">
                          <a:latin typeface="+mj-lt"/>
                        </a:rPr>
                        <a:t>Wednesday</a:t>
                      </a:r>
                      <a:endParaRPr lang="en-US" sz="1200" b="1" dirty="0" smtClean="0">
                        <a:latin typeface="+mj-lt"/>
                      </a:endParaRPr>
                    </a:p>
                  </a:txBody>
                  <a:tcPr anchor="ctr"/>
                </a:tc>
                <a:tc>
                  <a:txBody>
                    <a:bodyPr/>
                    <a:lstStyle/>
                    <a:p>
                      <a:pPr algn="ctr"/>
                      <a:r>
                        <a:rPr lang="en-US" sz="1200" b="1" dirty="0" smtClean="0">
                          <a:latin typeface="+mj-lt"/>
                        </a:rPr>
                        <a:t>0.16</a:t>
                      </a:r>
                      <a:endParaRPr lang="en-US" sz="1200" b="1" dirty="0">
                        <a:latin typeface="+mj-lt"/>
                      </a:endParaRPr>
                    </a:p>
                  </a:txBody>
                  <a:tcPr anchor="ctr"/>
                </a:tc>
                <a:tc>
                  <a:txBody>
                    <a:bodyPr/>
                    <a:lstStyle/>
                    <a:p>
                      <a:pPr algn="ctr"/>
                      <a:r>
                        <a:rPr lang="en-US" sz="1200" b="1" dirty="0" smtClean="0">
                          <a:latin typeface="+mj-lt"/>
                        </a:rPr>
                        <a:t>[-0.51 - 0.84]</a:t>
                      </a:r>
                      <a:endParaRPr lang="en-US" sz="1200" b="1" dirty="0">
                        <a:latin typeface="+mj-lt"/>
                      </a:endParaRPr>
                    </a:p>
                  </a:txBody>
                  <a:tcPr anchor="ctr"/>
                </a:tc>
                <a:extLst>
                  <a:ext uri="{0D108BD9-81ED-4DB2-BD59-A6C34878D82A}">
                    <a16:rowId xmlns:a16="http://schemas.microsoft.com/office/drawing/2014/main" val="283213369"/>
                  </a:ext>
                </a:extLst>
              </a:tr>
              <a:tr h="0">
                <a:tc rowSpan="4" gridSpan="4">
                  <a:txBody>
                    <a:bodyPr/>
                    <a:lstStyle/>
                    <a:p>
                      <a:pPr algn="ctr"/>
                      <a:endParaRPr lang="en-US" sz="1200" b="1" dirty="0">
                        <a:latin typeface="+mj-lt"/>
                      </a:endParaRPr>
                    </a:p>
                  </a:txBody>
                  <a:tcPr anchor="ctr"/>
                </a:tc>
                <a:tc rowSpan="4" hMerge="1">
                  <a:txBody>
                    <a:bodyPr/>
                    <a:lstStyle/>
                    <a:p>
                      <a:pPr algn="ctr"/>
                      <a:endParaRPr lang="en-US" sz="2700" b="1">
                        <a:latin typeface="+mj-lt"/>
                      </a:endParaRPr>
                    </a:p>
                  </a:txBody>
                  <a:tcPr anchor="ctr"/>
                </a:tc>
                <a:tc rowSpan="4" hMerge="1">
                  <a:txBody>
                    <a:bodyPr/>
                    <a:lstStyle/>
                    <a:p>
                      <a:endParaRPr lang="en-US"/>
                    </a:p>
                  </a:txBody>
                  <a:tcPr/>
                </a:tc>
                <a:tc rowSpan="4" h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baseline="0" dirty="0" smtClean="0">
                          <a:solidFill>
                            <a:srgbClr val="00B050"/>
                          </a:solidFill>
                          <a:latin typeface="+mj-lt"/>
                        </a:rPr>
                        <a:t>Inbound </a:t>
                      </a:r>
                      <a:r>
                        <a:rPr lang="en-US" sz="1200" b="1" baseline="0" dirty="0" smtClean="0">
                          <a:solidFill>
                            <a:srgbClr val="00B050"/>
                          </a:solidFill>
                          <a:latin typeface="+mj-lt"/>
                        </a:rPr>
                        <a:t>Centrality</a:t>
                      </a:r>
                      <a:endParaRPr lang="en-US" sz="1200" b="1" baseline="0" dirty="0" smtClean="0">
                        <a:solidFill>
                          <a:srgbClr val="00B050"/>
                        </a:solidFill>
                        <a:latin typeface="+mj-lt"/>
                      </a:endParaRPr>
                    </a:p>
                  </a:txBody>
                  <a:tcPr anchor="ctr"/>
                </a:tc>
                <a:tc>
                  <a:txBody>
                    <a:bodyPr/>
                    <a:lstStyle/>
                    <a:p>
                      <a:pPr algn="ctr"/>
                      <a:r>
                        <a:rPr lang="en-US" sz="1200" b="1" dirty="0" smtClean="0">
                          <a:solidFill>
                            <a:srgbClr val="00B050"/>
                          </a:solidFill>
                          <a:latin typeface="+mj-lt"/>
                        </a:rPr>
                        <a:t>-4.42</a:t>
                      </a:r>
                      <a:endParaRPr lang="en-US" sz="1200" b="1" dirty="0">
                        <a:solidFill>
                          <a:srgbClr val="00B050"/>
                        </a:solidFill>
                        <a:latin typeface="+mj-lt"/>
                      </a:endParaRPr>
                    </a:p>
                  </a:txBody>
                  <a:tcPr anchor="ctr"/>
                </a:tc>
                <a:tc>
                  <a:txBody>
                    <a:bodyPr/>
                    <a:lstStyle/>
                    <a:p>
                      <a:pPr algn="ctr"/>
                      <a:r>
                        <a:rPr lang="en-US" sz="1200" b="1" dirty="0" smtClean="0">
                          <a:solidFill>
                            <a:srgbClr val="00B050"/>
                          </a:solidFill>
                          <a:latin typeface="+mj-lt"/>
                        </a:rPr>
                        <a:t>[-13.78 - 4.95] </a:t>
                      </a:r>
                      <a:endParaRPr lang="en-US" sz="1200" b="1" dirty="0">
                        <a:solidFill>
                          <a:srgbClr val="00B050"/>
                        </a:solidFill>
                        <a:latin typeface="+mj-lt"/>
                      </a:endParaRPr>
                    </a:p>
                  </a:txBody>
                  <a:tcPr anchor="ctr"/>
                </a:tc>
                <a:extLst>
                  <a:ext uri="{0D108BD9-81ED-4DB2-BD59-A6C34878D82A}">
                    <a16:rowId xmlns:a16="http://schemas.microsoft.com/office/drawing/2014/main" val="2109427780"/>
                  </a:ext>
                </a:extLst>
              </a:tr>
              <a:tr h="0">
                <a:tc gridSpan="4" vMerge="1">
                  <a:txBody>
                    <a:bodyPr/>
                    <a:lstStyle/>
                    <a:p>
                      <a:pPr algn="ctr"/>
                      <a:endParaRPr lang="en-US" sz="2700" b="1">
                        <a:latin typeface="+mj-lt"/>
                      </a:endParaRPr>
                    </a:p>
                  </a:txBody>
                  <a:tcPr anchor="ctr"/>
                </a:tc>
                <a:tc hMerge="1" vMerge="1">
                  <a:txBody>
                    <a:bodyPr/>
                    <a:lstStyle/>
                    <a:p>
                      <a:pPr algn="ctr"/>
                      <a:endParaRPr lang="en-US" sz="2700" b="1">
                        <a:latin typeface="+mj-lt"/>
                      </a:endParaRPr>
                    </a:p>
                  </a:txBody>
                  <a:tcPr anchor="ctr"/>
                </a:tc>
                <a:tc hMerge="1" vMerge="1">
                  <a:txBody>
                    <a:bodyPr/>
                    <a:lstStyle/>
                    <a:p>
                      <a:endParaRPr lang="en-US"/>
                    </a:p>
                  </a:txBody>
                  <a:tcPr/>
                </a:tc>
                <a:tc hMerge="1"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baseline="0" dirty="0" smtClean="0">
                          <a:solidFill>
                            <a:srgbClr val="00B050"/>
                          </a:solidFill>
                          <a:latin typeface="+mj-lt"/>
                        </a:rPr>
                        <a:t>Outbound </a:t>
                      </a:r>
                      <a:r>
                        <a:rPr lang="en-US" sz="1200" b="1" baseline="0" dirty="0" smtClean="0">
                          <a:solidFill>
                            <a:srgbClr val="00B050"/>
                          </a:solidFill>
                          <a:latin typeface="+mj-lt"/>
                        </a:rPr>
                        <a:t>Centrality</a:t>
                      </a:r>
                      <a:endParaRPr lang="en-US" sz="1200" b="1" baseline="0" dirty="0" smtClean="0">
                        <a:solidFill>
                          <a:srgbClr val="00B050"/>
                        </a:solidFill>
                        <a:latin typeface="+mj-lt"/>
                      </a:endParaRPr>
                    </a:p>
                  </a:txBody>
                  <a:tcPr anchor="ctr"/>
                </a:tc>
                <a:tc>
                  <a:txBody>
                    <a:bodyPr/>
                    <a:lstStyle/>
                    <a:p>
                      <a:pPr algn="ctr"/>
                      <a:r>
                        <a:rPr lang="en-US" sz="1200" b="1" dirty="0" smtClean="0">
                          <a:solidFill>
                            <a:srgbClr val="00B050"/>
                          </a:solidFill>
                          <a:latin typeface="+mj-lt"/>
                        </a:rPr>
                        <a:t>-0.93</a:t>
                      </a:r>
                    </a:p>
                  </a:txBody>
                  <a:tcPr anchor="ctr"/>
                </a:tc>
                <a:tc>
                  <a:txBody>
                    <a:bodyPr/>
                    <a:lstStyle/>
                    <a:p>
                      <a:pPr algn="ctr"/>
                      <a:r>
                        <a:rPr lang="en-US" sz="1200" b="1" dirty="0" smtClean="0">
                          <a:solidFill>
                            <a:srgbClr val="00B050"/>
                          </a:solidFill>
                          <a:latin typeface="+mj-lt"/>
                        </a:rPr>
                        <a:t>[-3.27 - 1.41]</a:t>
                      </a:r>
                      <a:endParaRPr lang="en-US" sz="1200" b="1" dirty="0" smtClean="0">
                        <a:solidFill>
                          <a:srgbClr val="00B050"/>
                        </a:solidFill>
                        <a:latin typeface="+mj-lt"/>
                      </a:endParaRPr>
                    </a:p>
                  </a:txBody>
                  <a:tcPr anchor="ctr"/>
                </a:tc>
                <a:extLst>
                  <a:ext uri="{0D108BD9-81ED-4DB2-BD59-A6C34878D82A}">
                    <a16:rowId xmlns:a16="http://schemas.microsoft.com/office/drawing/2014/main" val="1221521892"/>
                  </a:ext>
                </a:extLst>
              </a:tr>
              <a:tr h="0">
                <a:tc gridSpan="4" vMerge="1">
                  <a:txBody>
                    <a:bodyPr/>
                    <a:lstStyle/>
                    <a:p>
                      <a:pPr algn="ctr"/>
                      <a:endParaRPr lang="en-US" sz="2700" b="1">
                        <a:latin typeface="+mj-lt"/>
                      </a:endParaRPr>
                    </a:p>
                  </a:txBody>
                  <a:tcPr anchor="ctr"/>
                </a:tc>
                <a:tc hMerge="1" vMerge="1">
                  <a:txBody>
                    <a:bodyPr/>
                    <a:lstStyle/>
                    <a:p>
                      <a:pPr algn="ctr"/>
                      <a:endParaRPr lang="en-US" sz="2700" b="1">
                        <a:latin typeface="+mj-lt"/>
                      </a:endParaRPr>
                    </a:p>
                  </a:txBody>
                  <a:tcPr anchor="ctr"/>
                </a:tc>
                <a:tc hMerge="1" vMerge="1">
                  <a:txBody>
                    <a:bodyPr/>
                    <a:lstStyle/>
                    <a:p>
                      <a:endParaRPr lang="en-US"/>
                    </a:p>
                  </a:txBody>
                  <a:tcPr/>
                </a:tc>
                <a:tc hMerge="1"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baseline="0" dirty="0" smtClean="0">
                          <a:solidFill>
                            <a:srgbClr val="00B050"/>
                          </a:solidFill>
                          <a:latin typeface="+mj-lt"/>
                        </a:rPr>
                        <a:t>Reciprocity</a:t>
                      </a:r>
                    </a:p>
                  </a:txBody>
                  <a:tcPr anchor="ctr"/>
                </a:tc>
                <a:tc>
                  <a:txBody>
                    <a:bodyPr/>
                    <a:lstStyle/>
                    <a:p>
                      <a:pPr algn="ctr"/>
                      <a:r>
                        <a:rPr lang="en-US" sz="1200" b="1" dirty="0" smtClean="0">
                          <a:solidFill>
                            <a:srgbClr val="00B050"/>
                          </a:solidFill>
                          <a:latin typeface="+mj-lt"/>
                        </a:rPr>
                        <a:t>-19.33</a:t>
                      </a:r>
                    </a:p>
                  </a:txBody>
                  <a:tcPr anchor="ctr"/>
                </a:tc>
                <a:tc>
                  <a:txBody>
                    <a:bodyPr/>
                    <a:lstStyle/>
                    <a:p>
                      <a:pPr algn="ctr"/>
                      <a:r>
                        <a:rPr lang="en-US" sz="1200" b="1" dirty="0" smtClean="0">
                          <a:solidFill>
                            <a:srgbClr val="00B050"/>
                          </a:solidFill>
                          <a:latin typeface="+mj-lt"/>
                        </a:rPr>
                        <a:t>[-32.54 - 6.11]</a:t>
                      </a:r>
                      <a:endParaRPr lang="en-US" sz="1200" b="1" dirty="0" smtClean="0">
                        <a:solidFill>
                          <a:srgbClr val="00B050"/>
                        </a:solidFill>
                        <a:latin typeface="+mj-lt"/>
                      </a:endParaRPr>
                    </a:p>
                  </a:txBody>
                  <a:tcPr anchor="ctr"/>
                </a:tc>
                <a:extLst>
                  <a:ext uri="{0D108BD9-81ED-4DB2-BD59-A6C34878D82A}">
                    <a16:rowId xmlns:a16="http://schemas.microsoft.com/office/drawing/2014/main" val="4088844601"/>
                  </a:ext>
                </a:extLst>
              </a:tr>
              <a:tr h="0">
                <a:tc gridSpan="4" vMerge="1">
                  <a:txBody>
                    <a:bodyPr/>
                    <a:lstStyle/>
                    <a:p>
                      <a:pPr algn="ctr"/>
                      <a:endParaRPr lang="en-US" sz="2700" b="1">
                        <a:latin typeface="+mj-lt"/>
                      </a:endParaRPr>
                    </a:p>
                  </a:txBody>
                  <a:tcPr anchor="ctr"/>
                </a:tc>
                <a:tc hMerge="1" vMerge="1">
                  <a:txBody>
                    <a:bodyPr/>
                    <a:lstStyle/>
                    <a:p>
                      <a:pPr algn="ctr"/>
                      <a:endParaRPr lang="en-US" sz="2700" b="1">
                        <a:latin typeface="+mj-lt"/>
                      </a:endParaRPr>
                    </a:p>
                  </a:txBody>
                  <a:tcPr anchor="ctr"/>
                </a:tc>
                <a:tc hMerge="1" vMerge="1">
                  <a:txBody>
                    <a:bodyPr/>
                    <a:lstStyle/>
                    <a:p>
                      <a:endParaRPr lang="en-US"/>
                    </a:p>
                  </a:txBody>
                  <a:tcPr/>
                </a:tc>
                <a:tc hMerge="1"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baseline="0" dirty="0" smtClean="0">
                          <a:solidFill>
                            <a:srgbClr val="00B050"/>
                          </a:solidFill>
                          <a:latin typeface="+mj-lt"/>
                        </a:rPr>
                        <a:t>Inbound </a:t>
                      </a:r>
                      <a:r>
                        <a:rPr lang="en-US" sz="1200" b="1" baseline="0" dirty="0" smtClean="0">
                          <a:solidFill>
                            <a:srgbClr val="00B050"/>
                          </a:solidFill>
                          <a:latin typeface="+mj-lt"/>
                        </a:rPr>
                        <a:t>Centrality </a:t>
                      </a:r>
                      <a:r>
                        <a:rPr lang="en-US" sz="1200" b="1" baseline="0" dirty="0" smtClean="0">
                          <a:solidFill>
                            <a:srgbClr val="00B050"/>
                          </a:solidFill>
                          <a:latin typeface="+mj-lt"/>
                        </a:rPr>
                        <a:t>* Reciprocity</a:t>
                      </a:r>
                    </a:p>
                  </a:txBody>
                  <a:tcPr anchor="ctr"/>
                </a:tc>
                <a:tc>
                  <a:txBody>
                    <a:bodyPr/>
                    <a:lstStyle/>
                    <a:p>
                      <a:pPr algn="ctr"/>
                      <a:r>
                        <a:rPr lang="en-US" sz="1200" b="1" dirty="0" smtClean="0">
                          <a:solidFill>
                            <a:srgbClr val="00B050"/>
                          </a:solidFill>
                          <a:latin typeface="+mj-lt"/>
                        </a:rPr>
                        <a:t>251.25</a:t>
                      </a:r>
                    </a:p>
                  </a:txBody>
                  <a:tcPr anchor="ctr"/>
                </a:tc>
                <a:tc>
                  <a:txBody>
                    <a:bodyPr/>
                    <a:lstStyle/>
                    <a:p>
                      <a:pPr algn="ctr"/>
                      <a:r>
                        <a:rPr lang="en-US" sz="1200" b="1" dirty="0" smtClean="0">
                          <a:solidFill>
                            <a:srgbClr val="00B050"/>
                          </a:solidFill>
                          <a:latin typeface="+mj-lt"/>
                        </a:rPr>
                        <a:t>[90.20 - 412.3]</a:t>
                      </a:r>
                      <a:endParaRPr lang="en-US" sz="1200" b="1" dirty="0" smtClean="0">
                        <a:solidFill>
                          <a:srgbClr val="00B050"/>
                        </a:solidFill>
                        <a:latin typeface="+mj-lt"/>
                      </a:endParaRPr>
                    </a:p>
                  </a:txBody>
                  <a:tcPr anchor="ctr"/>
                </a:tc>
                <a:extLst>
                  <a:ext uri="{0D108BD9-81ED-4DB2-BD59-A6C34878D82A}">
                    <a16:rowId xmlns:a16="http://schemas.microsoft.com/office/drawing/2014/main" val="3258334565"/>
                  </a:ext>
                </a:extLst>
              </a:tr>
              <a:tr h="0">
                <a:tc gridSpan="4">
                  <a:txBody>
                    <a:bodyPr/>
                    <a:lstStyle/>
                    <a:p>
                      <a:pPr algn="ctr"/>
                      <a:r>
                        <a:rPr lang="en-US" sz="1800" b="1" dirty="0" smtClean="0">
                          <a:solidFill>
                            <a:srgbClr val="FF0000"/>
                          </a:solidFill>
                          <a:latin typeface="+mj-lt"/>
                        </a:rPr>
                        <a:t>Reduced Model R</a:t>
                      </a:r>
                      <a:r>
                        <a:rPr lang="en-US" sz="1800" b="1" baseline="30000" dirty="0" smtClean="0">
                          <a:solidFill>
                            <a:srgbClr val="FF0000"/>
                          </a:solidFill>
                          <a:latin typeface="+mj-lt"/>
                        </a:rPr>
                        <a:t>2</a:t>
                      </a:r>
                      <a:r>
                        <a:rPr lang="en-US" sz="1800" b="1" baseline="0" dirty="0" smtClean="0">
                          <a:solidFill>
                            <a:srgbClr val="FF0000"/>
                          </a:solidFill>
                          <a:latin typeface="+mj-lt"/>
                        </a:rPr>
                        <a:t> = 0.55</a:t>
                      </a:r>
                      <a:endParaRPr lang="en-US" sz="1800" b="1" dirty="0">
                        <a:solidFill>
                          <a:srgbClr val="FF0000"/>
                        </a:solidFill>
                        <a:latin typeface="+mj-lt"/>
                      </a:endParaRPr>
                    </a:p>
                  </a:txBody>
                  <a:tcPr anchor="ctr">
                    <a:solidFill>
                      <a:srgbClr val="F0F3EE"/>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kern="1200" dirty="0" smtClean="0">
                          <a:solidFill>
                            <a:schemeClr val="dk1"/>
                          </a:solidFill>
                          <a:latin typeface="+mn-lt"/>
                          <a:ea typeface="+mn-ea"/>
                          <a:cs typeface="+mn-cs"/>
                        </a:rPr>
                        <a:t>12%</a:t>
                      </a:r>
                      <a:r>
                        <a:rPr kumimoji="0" lang="en-US" sz="1800" b="1" kern="1200" baseline="0" dirty="0" smtClean="0">
                          <a:solidFill>
                            <a:schemeClr val="dk1"/>
                          </a:solidFill>
                          <a:latin typeface="+mn-lt"/>
                          <a:ea typeface="+mn-ea"/>
                          <a:cs typeface="+mn-cs"/>
                        </a:rPr>
                        <a:t> increase in</a:t>
                      </a:r>
                      <a:r>
                        <a:rPr kumimoji="0" lang="en-US" sz="1800" b="1" kern="1200" dirty="0" smtClean="0">
                          <a:solidFill>
                            <a:schemeClr val="dk1"/>
                          </a:solidFill>
                          <a:latin typeface="+mn-lt"/>
                          <a:ea typeface="+mn-ea"/>
                          <a:cs typeface="+mn-cs"/>
                        </a:rPr>
                        <a:t> explained</a:t>
                      </a:r>
                      <a:r>
                        <a:rPr kumimoji="0" lang="en-US" sz="1800" b="1" kern="1200" baseline="0" dirty="0" smtClean="0">
                          <a:solidFill>
                            <a:schemeClr val="dk1"/>
                          </a:solidFill>
                          <a:latin typeface="+mn-lt"/>
                          <a:ea typeface="+mn-ea"/>
                          <a:cs typeface="+mn-cs"/>
                        </a:rPr>
                        <a:t> variance in post intervention depression</a:t>
                      </a:r>
                      <a:endParaRPr kumimoji="0" lang="en-US" sz="1800" b="1" kern="1200" dirty="0" smtClean="0">
                        <a:solidFill>
                          <a:schemeClr val="dk1"/>
                        </a:solidFill>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baseline="0" dirty="0" smtClean="0">
                        <a:solidFill>
                          <a:srgbClr val="00B050"/>
                        </a:solidFill>
                        <a:latin typeface="+mj-lt"/>
                      </a:endParaRPr>
                    </a:p>
                  </a:txBody>
                  <a:tcPr anchor="ctr"/>
                </a:tc>
                <a:tc rowSpan="2" hMerge="1">
                  <a:txBody>
                    <a:bodyPr/>
                    <a:lstStyle/>
                    <a:p>
                      <a:pPr algn="ctr"/>
                      <a:endParaRPr lang="en-US" sz="1200" b="1" dirty="0" smtClean="0">
                        <a:solidFill>
                          <a:srgbClr val="00B050"/>
                        </a:solidFill>
                        <a:latin typeface="+mj-lt"/>
                      </a:endParaRPr>
                    </a:p>
                  </a:txBody>
                  <a:tcPr anchor="ctr"/>
                </a:tc>
                <a:tc rowSpan="2" hMerge="1">
                  <a:txBody>
                    <a:bodyPr/>
                    <a:lstStyle/>
                    <a:p>
                      <a:pPr algn="ctr"/>
                      <a:endParaRPr lang="en-US" sz="1200" b="1" dirty="0" smtClean="0">
                        <a:solidFill>
                          <a:srgbClr val="00B050"/>
                        </a:solidFill>
                        <a:latin typeface="+mj-lt"/>
                      </a:endParaRPr>
                    </a:p>
                  </a:txBody>
                  <a:tcPr anchor="ctr"/>
                </a:tc>
                <a:extLst>
                  <a:ext uri="{0D108BD9-81ED-4DB2-BD59-A6C34878D82A}">
                    <a16:rowId xmlns:a16="http://schemas.microsoft.com/office/drawing/2014/main" val="1076411630"/>
                  </a:ext>
                </a:extLst>
              </a:tr>
              <a:tr h="0">
                <a:tc gridSpan="4">
                  <a:txBody>
                    <a:bodyPr/>
                    <a:lstStyle/>
                    <a:p>
                      <a:pPr marL="0" marR="0" lvl="0" indent="0" algn="ctr" defTabSz="3788176" rtl="0" eaLnBrk="1" fontAlgn="auto" latinLnBrk="0" hangingPunct="1">
                        <a:lnSpc>
                          <a:spcPct val="100000"/>
                        </a:lnSpc>
                        <a:spcBef>
                          <a:spcPts val="0"/>
                        </a:spcBef>
                        <a:spcAft>
                          <a:spcPts val="0"/>
                        </a:spcAft>
                        <a:buClrTx/>
                        <a:buSzTx/>
                        <a:buFontTx/>
                        <a:buNone/>
                        <a:tabLst/>
                        <a:defRPr/>
                      </a:pPr>
                      <a:r>
                        <a:rPr lang="en-US" sz="1800" b="1" dirty="0" smtClean="0">
                          <a:solidFill>
                            <a:srgbClr val="00B050"/>
                          </a:solidFill>
                          <a:latin typeface="+mj-lt"/>
                        </a:rPr>
                        <a:t>Full Model R</a:t>
                      </a:r>
                      <a:r>
                        <a:rPr lang="en-US" sz="1800" b="1" baseline="30000" dirty="0" smtClean="0">
                          <a:solidFill>
                            <a:srgbClr val="00B050"/>
                          </a:solidFill>
                          <a:latin typeface="+mj-lt"/>
                        </a:rPr>
                        <a:t>2 </a:t>
                      </a:r>
                      <a:r>
                        <a:rPr lang="en-US" sz="1800" b="1" baseline="0" dirty="0" smtClean="0">
                          <a:solidFill>
                            <a:srgbClr val="00B050"/>
                          </a:solidFill>
                          <a:latin typeface="+mj-lt"/>
                        </a:rPr>
                        <a:t>= 0.62</a:t>
                      </a:r>
                      <a:endParaRPr lang="en-US" sz="1800" b="1" dirty="0" smtClean="0">
                        <a:solidFill>
                          <a:srgbClr val="00B050"/>
                        </a:solidFill>
                        <a:latin typeface="+mj-lt"/>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gridSpan="3"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baseline="0" dirty="0" smtClean="0">
                        <a:solidFill>
                          <a:srgbClr val="00B050"/>
                        </a:solidFill>
                        <a:latin typeface="+mj-lt"/>
                      </a:endParaRPr>
                    </a:p>
                  </a:txBody>
                  <a:tcPr anchor="ctr"/>
                </a:tc>
                <a:tc hMerge="1" vMerge="1">
                  <a:txBody>
                    <a:bodyPr/>
                    <a:lstStyle/>
                    <a:p>
                      <a:pPr algn="ctr"/>
                      <a:endParaRPr lang="en-US" sz="1200" b="1" dirty="0" smtClean="0">
                        <a:solidFill>
                          <a:srgbClr val="00B050"/>
                        </a:solidFill>
                        <a:latin typeface="+mj-lt"/>
                      </a:endParaRPr>
                    </a:p>
                  </a:txBody>
                  <a:tcPr anchor="ctr"/>
                </a:tc>
                <a:tc hMerge="1" vMerge="1">
                  <a:txBody>
                    <a:bodyPr/>
                    <a:lstStyle/>
                    <a:p>
                      <a:pPr algn="ctr"/>
                      <a:endParaRPr lang="en-US" sz="1200" b="1" dirty="0" smtClean="0">
                        <a:solidFill>
                          <a:srgbClr val="00B050"/>
                        </a:solidFill>
                        <a:latin typeface="+mj-lt"/>
                      </a:endParaRPr>
                    </a:p>
                  </a:txBody>
                  <a:tcPr anchor="ctr"/>
                </a:tc>
                <a:extLst>
                  <a:ext uri="{0D108BD9-81ED-4DB2-BD59-A6C34878D82A}">
                    <a16:rowId xmlns:a16="http://schemas.microsoft.com/office/drawing/2014/main" val="2909387037"/>
                  </a:ext>
                </a:extLst>
              </a:tr>
            </a:tbl>
          </a:graphicData>
        </a:graphic>
      </p:graphicFrame>
      <p:sp>
        <p:nvSpPr>
          <p:cNvPr id="3" name="Rectangle 2"/>
          <p:cNvSpPr/>
          <p:nvPr/>
        </p:nvSpPr>
        <p:spPr>
          <a:xfrm>
            <a:off x="4343400" y="4938620"/>
            <a:ext cx="4827329" cy="10811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0990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066800"/>
          </a:xfrm>
        </p:spPr>
        <p:txBody>
          <a:bodyPr/>
          <a:lstStyle/>
          <a:p>
            <a:r>
              <a:rPr lang="en-US" dirty="0" smtClean="0"/>
              <a:t>Model Comparison (N=83)</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246" y="6503353"/>
            <a:ext cx="5810754" cy="354647"/>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3244404251"/>
              </p:ext>
            </p:extLst>
          </p:nvPr>
        </p:nvGraphicFramePr>
        <p:xfrm>
          <a:off x="0" y="1280160"/>
          <a:ext cx="9158029" cy="557784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761192709"/>
                    </a:ext>
                  </a:extLst>
                </a:gridCol>
                <a:gridCol w="1219200">
                  <a:extLst>
                    <a:ext uri="{9D8B030D-6E8A-4147-A177-3AD203B41FA5}">
                      <a16:colId xmlns:a16="http://schemas.microsoft.com/office/drawing/2014/main" val="4173495153"/>
                    </a:ext>
                  </a:extLst>
                </a:gridCol>
                <a:gridCol w="228600">
                  <a:extLst>
                    <a:ext uri="{9D8B030D-6E8A-4147-A177-3AD203B41FA5}">
                      <a16:colId xmlns:a16="http://schemas.microsoft.com/office/drawing/2014/main" val="244443301"/>
                    </a:ext>
                  </a:extLst>
                </a:gridCol>
                <a:gridCol w="1143000">
                  <a:extLst>
                    <a:ext uri="{9D8B030D-6E8A-4147-A177-3AD203B41FA5}">
                      <a16:colId xmlns:a16="http://schemas.microsoft.com/office/drawing/2014/main" val="960440429"/>
                    </a:ext>
                  </a:extLst>
                </a:gridCol>
                <a:gridCol w="2362201">
                  <a:extLst>
                    <a:ext uri="{9D8B030D-6E8A-4147-A177-3AD203B41FA5}">
                      <a16:colId xmlns:a16="http://schemas.microsoft.com/office/drawing/2014/main" val="2075758160"/>
                    </a:ext>
                  </a:extLst>
                </a:gridCol>
                <a:gridCol w="1336040">
                  <a:extLst>
                    <a:ext uri="{9D8B030D-6E8A-4147-A177-3AD203B41FA5}">
                      <a16:colId xmlns:a16="http://schemas.microsoft.com/office/drawing/2014/main" val="1901903487"/>
                    </a:ext>
                  </a:extLst>
                </a:gridCol>
                <a:gridCol w="1116388">
                  <a:extLst>
                    <a:ext uri="{9D8B030D-6E8A-4147-A177-3AD203B41FA5}">
                      <a16:colId xmlns:a16="http://schemas.microsoft.com/office/drawing/2014/main" val="2042617884"/>
                    </a:ext>
                  </a:extLst>
                </a:gridCol>
              </a:tblGrid>
              <a:tr h="153955">
                <a:tc gridSpan="4">
                  <a:txBody>
                    <a:bodyPr/>
                    <a:lstStyle/>
                    <a:p>
                      <a:pPr algn="ctr"/>
                      <a:r>
                        <a:rPr lang="en-US" sz="1800" b="1" dirty="0" smtClean="0">
                          <a:latin typeface="+mj-lt"/>
                        </a:rPr>
                        <a:t>Reduced</a:t>
                      </a:r>
                      <a:r>
                        <a:rPr lang="en-US" sz="1800" b="1" baseline="0" dirty="0" smtClean="0">
                          <a:latin typeface="+mj-lt"/>
                        </a:rPr>
                        <a:t> Model</a:t>
                      </a:r>
                      <a:endParaRPr lang="en-US" sz="1800" b="1" dirty="0">
                        <a:latin typeface="+mj-lt"/>
                      </a:endParaRPr>
                    </a:p>
                  </a:txBody>
                  <a:tcPr anchor="ctr">
                    <a:solidFill>
                      <a:srgbClr val="990000"/>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a:r>
                        <a:rPr lang="en-US" sz="1800" b="1" dirty="0" smtClean="0">
                          <a:latin typeface="+mj-lt"/>
                        </a:rPr>
                        <a:t>Full Model</a:t>
                      </a:r>
                      <a:endParaRPr lang="en-US" sz="1800" b="1" dirty="0">
                        <a:latin typeface="+mj-lt"/>
                      </a:endParaRPr>
                    </a:p>
                  </a:txBody>
                  <a:tcPr anchor="ctr">
                    <a:solidFill>
                      <a:srgbClr val="00B05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33533761"/>
                  </a:ext>
                </a:extLst>
              </a:tr>
              <a:tr h="0">
                <a:tc>
                  <a:txBody>
                    <a:bodyPr/>
                    <a:lstStyle/>
                    <a:p>
                      <a:pPr algn="ctr"/>
                      <a:r>
                        <a:rPr lang="en-US" sz="1200" b="1" dirty="0" smtClean="0">
                          <a:latin typeface="+mj-lt"/>
                        </a:rPr>
                        <a:t>Variable</a:t>
                      </a:r>
                      <a:endParaRPr lang="en-US" sz="1200" b="1" dirty="0">
                        <a:latin typeface="+mj-lt"/>
                      </a:endParaRPr>
                    </a:p>
                  </a:txBody>
                  <a:tcPr anchor="ctr"/>
                </a:tc>
                <a:tc>
                  <a:txBody>
                    <a:bodyPr/>
                    <a:lstStyle/>
                    <a:p>
                      <a:pPr algn="ctr"/>
                      <a:r>
                        <a:rPr lang="en-US" sz="1200" b="1" dirty="0" smtClean="0">
                          <a:latin typeface="+mj-lt"/>
                        </a:rPr>
                        <a:t>Estimate</a:t>
                      </a:r>
                      <a:endParaRPr lang="en-US" sz="1200" b="1" dirty="0">
                        <a:latin typeface="+mj-lt"/>
                      </a:endParaRPr>
                    </a:p>
                  </a:txBody>
                  <a:tcPr anchor="ctr"/>
                </a:tc>
                <a:tc gridSpan="2">
                  <a:txBody>
                    <a:bodyPr/>
                    <a:lstStyle/>
                    <a:p>
                      <a:pPr algn="ctr"/>
                      <a:r>
                        <a:rPr lang="en-US" sz="1200" b="1" dirty="0" smtClean="0">
                          <a:latin typeface="+mj-lt"/>
                        </a:rPr>
                        <a:t>95% CI</a:t>
                      </a:r>
                      <a:endParaRPr lang="en-US" sz="1200" b="1" dirty="0">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latin typeface="+mj-lt"/>
                        </a:rPr>
                        <a:t>Variable</a:t>
                      </a:r>
                      <a:endParaRPr lang="en-US" sz="1200" b="1" dirty="0">
                        <a:latin typeface="+mj-lt"/>
                      </a:endParaRPr>
                    </a:p>
                  </a:txBody>
                  <a:tcPr anchor="ctr"/>
                </a:tc>
                <a:tc>
                  <a:txBody>
                    <a:bodyPr/>
                    <a:lstStyle/>
                    <a:p>
                      <a:pPr algn="ctr"/>
                      <a:r>
                        <a:rPr lang="en-US" sz="1200" b="1" dirty="0" smtClean="0">
                          <a:latin typeface="+mj-lt"/>
                        </a:rPr>
                        <a:t>Estimate</a:t>
                      </a:r>
                      <a:endParaRPr lang="en-US" sz="1200" b="1" dirty="0">
                        <a:latin typeface="+mj-lt"/>
                      </a:endParaRPr>
                    </a:p>
                  </a:txBody>
                  <a:tcPr anchor="ctr"/>
                </a:tc>
                <a:tc>
                  <a:txBody>
                    <a:bodyPr/>
                    <a:lstStyle/>
                    <a:p>
                      <a:pPr algn="ctr"/>
                      <a:r>
                        <a:rPr lang="en-US" sz="1200" b="1" dirty="0" smtClean="0">
                          <a:latin typeface="+mj-lt"/>
                        </a:rPr>
                        <a:t>95% CI</a:t>
                      </a:r>
                      <a:endParaRPr lang="en-US" sz="1200" b="1" dirty="0">
                        <a:latin typeface="+mj-lt"/>
                      </a:endParaRPr>
                    </a:p>
                  </a:txBody>
                  <a:tcPr anchor="ctr"/>
                </a:tc>
                <a:extLst>
                  <a:ext uri="{0D108BD9-81ED-4DB2-BD59-A6C34878D82A}">
                    <a16:rowId xmlns:a16="http://schemas.microsoft.com/office/drawing/2014/main" val="898965460"/>
                  </a:ext>
                </a:extLst>
              </a:tr>
              <a:tr h="0">
                <a:tc>
                  <a:txBody>
                    <a:bodyPr/>
                    <a:lstStyle/>
                    <a:p>
                      <a:pPr algn="ctr"/>
                      <a:r>
                        <a:rPr lang="en-US" sz="1200" b="1" dirty="0" smtClean="0">
                          <a:latin typeface="+mj-lt"/>
                        </a:rPr>
                        <a:t>Baseline Depression</a:t>
                      </a:r>
                      <a:endParaRPr lang="en-US" sz="1200" b="1" dirty="0">
                        <a:latin typeface="+mj-lt"/>
                      </a:endParaRPr>
                    </a:p>
                  </a:txBody>
                  <a:tcPr anchor="ctr"/>
                </a:tc>
                <a:tc>
                  <a:txBody>
                    <a:bodyPr/>
                    <a:lstStyle/>
                    <a:p>
                      <a:pPr algn="ctr"/>
                      <a:r>
                        <a:rPr lang="en-US" sz="1200" b="1" dirty="0" smtClean="0">
                          <a:latin typeface="+mj-lt"/>
                        </a:rPr>
                        <a:t> 0.54</a:t>
                      </a:r>
                      <a:endParaRPr lang="en-US" sz="1200" b="1" dirty="0">
                        <a:latin typeface="+mj-lt"/>
                      </a:endParaRPr>
                    </a:p>
                  </a:txBody>
                  <a:tcPr anchor="ctr"/>
                </a:tc>
                <a:tc gridSpan="2">
                  <a:txBody>
                    <a:bodyPr/>
                    <a:lstStyle/>
                    <a:p>
                      <a:pPr algn="ctr"/>
                      <a:r>
                        <a:rPr lang="en-US" sz="1200" b="1" dirty="0" smtClean="0">
                          <a:latin typeface="+mj-lt"/>
                        </a:rPr>
                        <a:t>[0.39 – 0.69]</a:t>
                      </a:r>
                      <a:endParaRPr lang="en-US" sz="1200" b="1" dirty="0">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latin typeface="+mj-lt"/>
                        </a:rPr>
                        <a:t>Baseline</a:t>
                      </a:r>
                      <a:r>
                        <a:rPr lang="en-US" sz="1200" b="1" baseline="0" dirty="0" smtClean="0">
                          <a:latin typeface="+mj-lt"/>
                        </a:rPr>
                        <a:t> </a:t>
                      </a:r>
                      <a:r>
                        <a:rPr lang="en-US" sz="1200" b="1" dirty="0" smtClean="0">
                          <a:latin typeface="+mj-lt"/>
                        </a:rPr>
                        <a:t>Depression</a:t>
                      </a:r>
                      <a:endParaRPr lang="en-US" sz="1200" b="1" dirty="0">
                        <a:latin typeface="+mj-lt"/>
                      </a:endParaRPr>
                    </a:p>
                  </a:txBody>
                  <a:tcPr anchor="ctr"/>
                </a:tc>
                <a:tc>
                  <a:txBody>
                    <a:bodyPr/>
                    <a:lstStyle/>
                    <a:p>
                      <a:pPr algn="ctr"/>
                      <a:r>
                        <a:rPr lang="en-US" sz="1200" b="1" dirty="0" smtClean="0">
                          <a:latin typeface="+mj-lt"/>
                        </a:rPr>
                        <a:t> 0.54</a:t>
                      </a:r>
                      <a:endParaRPr lang="en-US" sz="1200" b="1" dirty="0">
                        <a:latin typeface="+mj-lt"/>
                      </a:endParaRPr>
                    </a:p>
                  </a:txBody>
                  <a:tcPr anchor="ctr"/>
                </a:tc>
                <a:tc>
                  <a:txBody>
                    <a:bodyPr/>
                    <a:lstStyle/>
                    <a:p>
                      <a:pPr algn="ctr"/>
                      <a:r>
                        <a:rPr lang="en-US" sz="1200" b="1" dirty="0" smtClean="0">
                          <a:latin typeface="+mj-lt"/>
                        </a:rPr>
                        <a:t>[0.39-0.69]</a:t>
                      </a:r>
                      <a:endParaRPr lang="en-US" sz="1200" b="1" dirty="0">
                        <a:latin typeface="+mj-lt"/>
                      </a:endParaRPr>
                    </a:p>
                  </a:txBody>
                  <a:tcPr anchor="ctr"/>
                </a:tc>
                <a:extLst>
                  <a:ext uri="{0D108BD9-81ED-4DB2-BD59-A6C34878D82A}">
                    <a16:rowId xmlns:a16="http://schemas.microsoft.com/office/drawing/2014/main" val="3273936530"/>
                  </a:ext>
                </a:extLst>
              </a:tr>
              <a:tr h="0">
                <a:tc>
                  <a:txBody>
                    <a:bodyPr/>
                    <a:lstStyle/>
                    <a:p>
                      <a:pPr algn="ctr"/>
                      <a:r>
                        <a:rPr lang="en-US" sz="1200" b="1" dirty="0" smtClean="0">
                          <a:latin typeface="+mj-lt"/>
                        </a:rPr>
                        <a:t>Age</a:t>
                      </a:r>
                      <a:endParaRPr lang="en-US" sz="1200" b="1" dirty="0">
                        <a:latin typeface="+mj-lt"/>
                      </a:endParaRPr>
                    </a:p>
                  </a:txBody>
                  <a:tcPr anchor="ctr"/>
                </a:tc>
                <a:tc>
                  <a:txBody>
                    <a:bodyPr/>
                    <a:lstStyle/>
                    <a:p>
                      <a:pPr algn="ctr"/>
                      <a:r>
                        <a:rPr lang="en-US" sz="1200" b="1" dirty="0" smtClean="0">
                          <a:latin typeface="+mj-lt"/>
                        </a:rPr>
                        <a:t> 0.17</a:t>
                      </a:r>
                      <a:endParaRPr lang="en-US" sz="1200" b="1" dirty="0">
                        <a:latin typeface="+mj-lt"/>
                      </a:endParaRPr>
                    </a:p>
                  </a:txBody>
                  <a:tcPr anchor="ctr"/>
                </a:tc>
                <a:tc gridSpan="2">
                  <a:txBody>
                    <a:bodyPr/>
                    <a:lstStyle/>
                    <a:p>
                      <a:pPr algn="ctr"/>
                      <a:r>
                        <a:rPr lang="en-US" sz="1200" b="1" dirty="0" smtClean="0">
                          <a:latin typeface="+mj-lt"/>
                        </a:rPr>
                        <a:t>[0.04 – 0.30]</a:t>
                      </a:r>
                      <a:endParaRPr lang="en-US" sz="1200" b="1" dirty="0">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latin typeface="+mj-lt"/>
                        </a:rPr>
                        <a:t>Age</a:t>
                      </a:r>
                      <a:endParaRPr lang="en-US" sz="1200" b="1" dirty="0">
                        <a:latin typeface="+mj-lt"/>
                      </a:endParaRPr>
                    </a:p>
                  </a:txBody>
                  <a:tcPr anchor="ctr"/>
                </a:tc>
                <a:tc>
                  <a:txBody>
                    <a:bodyPr/>
                    <a:lstStyle/>
                    <a:p>
                      <a:pPr algn="ctr"/>
                      <a:r>
                        <a:rPr lang="en-US" sz="1200" b="1" dirty="0" smtClean="0">
                          <a:latin typeface="+mj-lt"/>
                        </a:rPr>
                        <a:t> 0.15</a:t>
                      </a:r>
                      <a:endParaRPr lang="en-US" sz="1200" b="1" dirty="0">
                        <a:latin typeface="+mj-lt"/>
                      </a:endParaRPr>
                    </a:p>
                  </a:txBody>
                  <a:tcPr anchor="ctr"/>
                </a:tc>
                <a:tc>
                  <a:txBody>
                    <a:bodyPr/>
                    <a:lstStyle/>
                    <a:p>
                      <a:pPr algn="ctr"/>
                      <a:r>
                        <a:rPr lang="en-US" sz="1200" b="1" dirty="0" smtClean="0">
                          <a:latin typeface="+mj-lt"/>
                        </a:rPr>
                        <a:t>[0.03-0.29]</a:t>
                      </a:r>
                      <a:endParaRPr lang="en-US" sz="1200" b="1" dirty="0">
                        <a:latin typeface="+mj-lt"/>
                      </a:endParaRPr>
                    </a:p>
                  </a:txBody>
                  <a:tcPr anchor="ctr"/>
                </a:tc>
                <a:extLst>
                  <a:ext uri="{0D108BD9-81ED-4DB2-BD59-A6C34878D82A}">
                    <a16:rowId xmlns:a16="http://schemas.microsoft.com/office/drawing/2014/main" val="3003336913"/>
                  </a:ext>
                </a:extLst>
              </a:tr>
              <a:tr h="0">
                <a:tc>
                  <a:txBody>
                    <a:bodyPr/>
                    <a:lstStyle/>
                    <a:p>
                      <a:pPr algn="ctr"/>
                      <a:r>
                        <a:rPr lang="en-US" sz="1200" b="1" dirty="0" smtClean="0">
                          <a:latin typeface="+mj-lt"/>
                        </a:rPr>
                        <a:t>Sex</a:t>
                      </a:r>
                      <a:endParaRPr lang="en-US" sz="1200" b="1" dirty="0">
                        <a:latin typeface="+mj-lt"/>
                      </a:endParaRPr>
                    </a:p>
                  </a:txBody>
                  <a:tcPr anchor="ctr"/>
                </a:tc>
                <a:tc>
                  <a:txBody>
                    <a:bodyPr/>
                    <a:lstStyle/>
                    <a:p>
                      <a:pPr algn="ctr"/>
                      <a:r>
                        <a:rPr lang="en-US" sz="1200" b="1" dirty="0" smtClean="0">
                          <a:latin typeface="+mj-lt"/>
                        </a:rPr>
                        <a:t>-0.41</a:t>
                      </a:r>
                      <a:endParaRPr lang="en-US" sz="1200" b="1" dirty="0">
                        <a:latin typeface="+mj-lt"/>
                      </a:endParaRPr>
                    </a:p>
                  </a:txBody>
                  <a:tcPr anchor="ctr"/>
                </a:tc>
                <a:tc gridSpan="2">
                  <a:txBody>
                    <a:bodyPr/>
                    <a:lstStyle/>
                    <a:p>
                      <a:pPr algn="ctr"/>
                      <a:r>
                        <a:rPr lang="en-US" sz="1200" b="1" dirty="0" smtClean="0">
                          <a:latin typeface="+mj-lt"/>
                        </a:rPr>
                        <a:t>[-0.91 – 0.09]</a:t>
                      </a:r>
                      <a:endParaRPr lang="en-US" sz="1200" b="1" dirty="0">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latin typeface="+mj-lt"/>
                        </a:rPr>
                        <a:t>Sex </a:t>
                      </a:r>
                      <a:endParaRPr lang="en-US" sz="1200" b="1" dirty="0">
                        <a:latin typeface="+mj-lt"/>
                      </a:endParaRPr>
                    </a:p>
                  </a:txBody>
                  <a:tcPr anchor="ctr"/>
                </a:tc>
                <a:tc>
                  <a:txBody>
                    <a:bodyPr/>
                    <a:lstStyle/>
                    <a:p>
                      <a:pPr algn="ctr"/>
                      <a:r>
                        <a:rPr lang="en-US" sz="1200" b="1" dirty="0" smtClean="0">
                          <a:latin typeface="+mj-lt"/>
                        </a:rPr>
                        <a:t>-0.40</a:t>
                      </a:r>
                      <a:endParaRPr lang="en-US" sz="1200" b="1" dirty="0">
                        <a:latin typeface="+mj-lt"/>
                      </a:endParaRPr>
                    </a:p>
                  </a:txBody>
                  <a:tcPr anchor="ctr"/>
                </a:tc>
                <a:tc>
                  <a:txBody>
                    <a:bodyPr/>
                    <a:lstStyle/>
                    <a:p>
                      <a:pPr algn="ctr"/>
                      <a:r>
                        <a:rPr lang="en-US" sz="1200" b="1" dirty="0" smtClean="0">
                          <a:latin typeface="+mj-lt"/>
                        </a:rPr>
                        <a:t>[-0.92-0.13]</a:t>
                      </a:r>
                      <a:endParaRPr lang="en-US" sz="1200" b="1" dirty="0">
                        <a:latin typeface="+mj-lt"/>
                      </a:endParaRPr>
                    </a:p>
                  </a:txBody>
                  <a:tcPr anchor="ctr"/>
                </a:tc>
                <a:extLst>
                  <a:ext uri="{0D108BD9-81ED-4DB2-BD59-A6C34878D82A}">
                    <a16:rowId xmlns:a16="http://schemas.microsoft.com/office/drawing/2014/main" val="2522980425"/>
                  </a:ext>
                </a:extLst>
              </a:tr>
              <a:tr h="0">
                <a:tc>
                  <a:txBody>
                    <a:bodyPr/>
                    <a:lstStyle/>
                    <a:p>
                      <a:pPr algn="ctr"/>
                      <a:r>
                        <a:rPr lang="en-US" sz="1200" b="1" dirty="0" smtClean="0">
                          <a:latin typeface="+mj-lt"/>
                        </a:rPr>
                        <a:t>Race</a:t>
                      </a:r>
                    </a:p>
                  </a:txBody>
                  <a:tcPr anchor="ctr">
                    <a:solidFill>
                      <a:schemeClr val="bg1">
                        <a:lumMod val="75000"/>
                      </a:schemeClr>
                    </a:solidFill>
                  </a:tcPr>
                </a:tc>
                <a:tc gridSpan="3">
                  <a:txBody>
                    <a:bodyPr/>
                    <a:lstStyle/>
                    <a:p>
                      <a:pPr algn="ctr"/>
                      <a:endParaRPr lang="en-US" sz="1200" b="1" dirty="0">
                        <a:latin typeface="+mj-lt"/>
                      </a:endParaRPr>
                    </a:p>
                  </a:txBody>
                  <a:tcPr anchor="ctr">
                    <a:solidFill>
                      <a:schemeClr val="bg1">
                        <a:lumMod val="75000"/>
                      </a:schemeClr>
                    </a:solidFill>
                  </a:tcPr>
                </a:tc>
                <a:tc hMerge="1">
                  <a:txBody>
                    <a:bodyPr/>
                    <a:lstStyle/>
                    <a:p>
                      <a:endParaRPr lang="en-US" dirty="0"/>
                    </a:p>
                  </a:txBody>
                  <a:tcPr anchor="ctr">
                    <a:solidFill>
                      <a:schemeClr val="bg1">
                        <a:lumMod val="75000"/>
                      </a:schemeClr>
                    </a:solidFill>
                  </a:tcPr>
                </a:tc>
                <a:tc hMerge="1">
                  <a:txBody>
                    <a:bodyPr/>
                    <a:lstStyle/>
                    <a:p>
                      <a:endParaRPr lang="en-US"/>
                    </a:p>
                  </a:txBody>
                  <a:tcPr anchor="ctr">
                    <a:solidFill>
                      <a:schemeClr val="bg1">
                        <a:lumMod val="75000"/>
                      </a:schemeClr>
                    </a:solidFill>
                  </a:tcPr>
                </a:tc>
                <a:tc>
                  <a:txBody>
                    <a:bodyPr/>
                    <a:lstStyle/>
                    <a:p>
                      <a:pPr algn="ctr"/>
                      <a:r>
                        <a:rPr lang="en-US" sz="1200" b="1" dirty="0" smtClean="0">
                          <a:latin typeface="+mj-lt"/>
                        </a:rPr>
                        <a:t>Race</a:t>
                      </a:r>
                    </a:p>
                  </a:txBody>
                  <a:tcPr anchor="ctr">
                    <a:solidFill>
                      <a:schemeClr val="bg1">
                        <a:lumMod val="75000"/>
                      </a:schemeClr>
                    </a:solidFill>
                  </a:tcPr>
                </a:tc>
                <a:tc gridSpan="2">
                  <a:txBody>
                    <a:bodyPr/>
                    <a:lstStyle/>
                    <a:p>
                      <a:pPr algn="ctr"/>
                      <a:endParaRPr lang="en-US" sz="1200" b="1" dirty="0">
                        <a:latin typeface="+mj-lt"/>
                      </a:endParaRPr>
                    </a:p>
                  </a:txBody>
                  <a:tcPr anchor="ctr">
                    <a:solidFill>
                      <a:schemeClr val="bg1">
                        <a:lumMod val="75000"/>
                      </a:schemeClr>
                    </a:solidFill>
                  </a:tcPr>
                </a:tc>
                <a:tc hMerge="1">
                  <a:txBody>
                    <a:bodyPr/>
                    <a:lstStyle/>
                    <a:p>
                      <a:pPr algn="ctr"/>
                      <a:endParaRPr lang="en-US" sz="1200" b="1" dirty="0" smtClean="0">
                        <a:latin typeface="+mj-lt"/>
                      </a:endParaRPr>
                    </a:p>
                  </a:txBody>
                  <a:tcPr anchor="ctr">
                    <a:solidFill>
                      <a:schemeClr val="bg1">
                        <a:lumMod val="75000"/>
                      </a:schemeClr>
                    </a:solidFill>
                  </a:tcPr>
                </a:tc>
                <a:extLst>
                  <a:ext uri="{0D108BD9-81ED-4DB2-BD59-A6C34878D82A}">
                    <a16:rowId xmlns:a16="http://schemas.microsoft.com/office/drawing/2014/main" val="2428768768"/>
                  </a:ext>
                </a:extLst>
              </a:tr>
              <a:tr h="0">
                <a:tc>
                  <a:txBody>
                    <a:bodyPr/>
                    <a:lstStyle/>
                    <a:p>
                      <a:pPr algn="ctr"/>
                      <a:r>
                        <a:rPr lang="en-US" sz="1200" b="1" dirty="0" smtClean="0">
                          <a:solidFill>
                            <a:schemeClr val="tx1"/>
                          </a:solidFill>
                          <a:latin typeface="+mj-lt"/>
                        </a:rPr>
                        <a:t>White</a:t>
                      </a:r>
                      <a:endParaRPr lang="en-US" sz="1200" b="1" dirty="0">
                        <a:solidFill>
                          <a:schemeClr val="tx1"/>
                        </a:solidFill>
                        <a:latin typeface="+mj-lt"/>
                      </a:endParaRPr>
                    </a:p>
                  </a:txBody>
                  <a:tcPr anchor="ctr"/>
                </a:tc>
                <a:tc>
                  <a:txBody>
                    <a:bodyPr/>
                    <a:lstStyle/>
                    <a:p>
                      <a:pPr algn="ctr"/>
                      <a:r>
                        <a:rPr lang="en-US" sz="1200" b="1" dirty="0" smtClean="0">
                          <a:solidFill>
                            <a:schemeClr val="bg1">
                              <a:lumMod val="50000"/>
                            </a:schemeClr>
                          </a:solidFill>
                          <a:latin typeface="+mj-lt"/>
                        </a:rPr>
                        <a:t>Reference</a:t>
                      </a:r>
                      <a:endParaRPr lang="en-US" sz="1200" b="1" dirty="0">
                        <a:solidFill>
                          <a:schemeClr val="bg1">
                            <a:lumMod val="50000"/>
                          </a:schemeClr>
                        </a:solidFill>
                        <a:latin typeface="+mj-lt"/>
                      </a:endParaRPr>
                    </a:p>
                  </a:txBody>
                  <a:tcPr anchor="ctr"/>
                </a:tc>
                <a:tc gridSpan="2">
                  <a:txBody>
                    <a:bodyPr/>
                    <a:lstStyle/>
                    <a:p>
                      <a:pPr algn="ctr"/>
                      <a:r>
                        <a:rPr lang="en-US" sz="1200" b="1" dirty="0" smtClean="0">
                          <a:solidFill>
                            <a:schemeClr val="bg1">
                              <a:lumMod val="50000"/>
                            </a:schemeClr>
                          </a:solidFill>
                          <a:latin typeface="+mj-lt"/>
                        </a:rPr>
                        <a:t>Reference</a:t>
                      </a:r>
                      <a:endParaRPr lang="en-US" sz="1200" b="1" dirty="0">
                        <a:solidFill>
                          <a:schemeClr val="bg1">
                            <a:lumMod val="50000"/>
                          </a:schemeClr>
                        </a:solidFill>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solidFill>
                            <a:schemeClr val="tx1"/>
                          </a:solidFill>
                          <a:latin typeface="+mj-lt"/>
                        </a:rPr>
                        <a:t>White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kern="1200" dirty="0" smtClean="0">
                          <a:solidFill>
                            <a:schemeClr val="bg1">
                              <a:lumMod val="50000"/>
                            </a:schemeClr>
                          </a:solidFill>
                          <a:latin typeface="+mj-lt"/>
                          <a:ea typeface="+mn-ea"/>
                          <a:cs typeface="+mn-cs"/>
                        </a:rPr>
                        <a:t>Reference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kern="1200" dirty="0" smtClean="0">
                          <a:solidFill>
                            <a:schemeClr val="bg1">
                              <a:lumMod val="50000"/>
                            </a:schemeClr>
                          </a:solidFill>
                          <a:latin typeface="+mj-lt"/>
                          <a:ea typeface="+mn-ea"/>
                          <a:cs typeface="+mn-cs"/>
                        </a:rPr>
                        <a:t>Reference</a:t>
                      </a:r>
                    </a:p>
                  </a:txBody>
                  <a:tcPr anchor="ctr"/>
                </a:tc>
                <a:extLst>
                  <a:ext uri="{0D108BD9-81ED-4DB2-BD59-A6C34878D82A}">
                    <a16:rowId xmlns:a16="http://schemas.microsoft.com/office/drawing/2014/main" val="856099123"/>
                  </a:ext>
                </a:extLst>
              </a:tr>
              <a:tr h="0">
                <a:tc>
                  <a:txBody>
                    <a:bodyPr/>
                    <a:lstStyle/>
                    <a:p>
                      <a:pPr algn="ctr"/>
                      <a:r>
                        <a:rPr lang="en-US" sz="1200" b="1" dirty="0" smtClean="0">
                          <a:solidFill>
                            <a:schemeClr val="tx1"/>
                          </a:solidFill>
                          <a:latin typeface="+mj-lt"/>
                        </a:rPr>
                        <a:t>Hispanic</a:t>
                      </a:r>
                      <a:endParaRPr lang="en-US" sz="1200" b="1" dirty="0">
                        <a:solidFill>
                          <a:schemeClr val="tx1"/>
                        </a:solidFill>
                        <a:latin typeface="+mj-lt"/>
                      </a:endParaRPr>
                    </a:p>
                  </a:txBody>
                  <a:tcPr anchor="ctr"/>
                </a:tc>
                <a:tc>
                  <a:txBody>
                    <a:bodyPr/>
                    <a:lstStyle/>
                    <a:p>
                      <a:pPr algn="ctr"/>
                      <a:r>
                        <a:rPr lang="en-US" sz="1200" b="1" dirty="0" smtClean="0">
                          <a:latin typeface="+mj-lt"/>
                        </a:rPr>
                        <a:t>-0.57</a:t>
                      </a:r>
                      <a:endParaRPr lang="en-US" sz="1200" b="1" dirty="0">
                        <a:latin typeface="+mj-lt"/>
                      </a:endParaRPr>
                    </a:p>
                  </a:txBody>
                  <a:tcPr anchor="ctr"/>
                </a:tc>
                <a:tc gridSpan="2">
                  <a:txBody>
                    <a:bodyPr/>
                    <a:lstStyle/>
                    <a:p>
                      <a:pPr algn="ctr"/>
                      <a:r>
                        <a:rPr lang="en-US" sz="1200" b="1" dirty="0" smtClean="0">
                          <a:latin typeface="+mj-lt"/>
                        </a:rPr>
                        <a:t>[-1.25 – 0.11]</a:t>
                      </a:r>
                      <a:endParaRPr lang="en-US" sz="1200" b="1" dirty="0">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solidFill>
                            <a:schemeClr val="tx1"/>
                          </a:solidFill>
                          <a:latin typeface="+mj-lt"/>
                        </a:rPr>
                        <a:t>Hispanic</a:t>
                      </a:r>
                      <a:endParaRPr lang="en-US" sz="1200" b="1" dirty="0">
                        <a:solidFill>
                          <a:schemeClr val="tx1"/>
                        </a:solidFill>
                        <a:latin typeface="+mj-lt"/>
                      </a:endParaRPr>
                    </a:p>
                  </a:txBody>
                  <a:tcPr anchor="ctr"/>
                </a:tc>
                <a:tc>
                  <a:txBody>
                    <a:bodyPr/>
                    <a:lstStyle/>
                    <a:p>
                      <a:pPr algn="ctr"/>
                      <a:r>
                        <a:rPr lang="en-US" sz="1200" b="1" dirty="0" smtClean="0">
                          <a:latin typeface="+mj-lt"/>
                        </a:rPr>
                        <a:t>-0.76</a:t>
                      </a:r>
                      <a:endParaRPr lang="en-US" sz="1200" b="1" dirty="0">
                        <a:latin typeface="+mj-lt"/>
                      </a:endParaRPr>
                    </a:p>
                  </a:txBody>
                  <a:tcPr anchor="ctr"/>
                </a:tc>
                <a:tc>
                  <a:txBody>
                    <a:bodyPr/>
                    <a:lstStyle/>
                    <a:p>
                      <a:pPr algn="ctr"/>
                      <a:r>
                        <a:rPr lang="en-US" sz="1200" b="1" dirty="0" smtClean="0">
                          <a:latin typeface="+mj-lt"/>
                        </a:rPr>
                        <a:t>[-</a:t>
                      </a:r>
                      <a:r>
                        <a:rPr lang="en-US" sz="1200" b="1" dirty="0" smtClean="0">
                          <a:latin typeface="+mj-lt"/>
                        </a:rPr>
                        <a:t>1.45 -</a:t>
                      </a:r>
                      <a:r>
                        <a:rPr lang="en-US" sz="1200" b="1" baseline="0" dirty="0" smtClean="0">
                          <a:latin typeface="+mj-lt"/>
                        </a:rPr>
                        <a:t> </a:t>
                      </a:r>
                      <a:r>
                        <a:rPr lang="en-US" sz="1200" b="1" dirty="0" smtClean="0">
                          <a:latin typeface="+mj-lt"/>
                        </a:rPr>
                        <a:t>0.08</a:t>
                      </a:r>
                      <a:r>
                        <a:rPr lang="en-US" sz="1200" b="1" dirty="0" smtClean="0">
                          <a:latin typeface="+mj-lt"/>
                        </a:rPr>
                        <a:t>]</a:t>
                      </a:r>
                      <a:endParaRPr lang="en-US" sz="1200" b="1" dirty="0">
                        <a:latin typeface="+mj-lt"/>
                      </a:endParaRPr>
                    </a:p>
                  </a:txBody>
                  <a:tcPr anchor="ctr"/>
                </a:tc>
                <a:extLst>
                  <a:ext uri="{0D108BD9-81ED-4DB2-BD59-A6C34878D82A}">
                    <a16:rowId xmlns:a16="http://schemas.microsoft.com/office/drawing/2014/main" val="50509494"/>
                  </a:ext>
                </a:extLst>
              </a:tr>
              <a:tr h="0">
                <a:tc>
                  <a:txBody>
                    <a:bodyPr/>
                    <a:lstStyle/>
                    <a:p>
                      <a:pPr algn="ctr"/>
                      <a:r>
                        <a:rPr lang="en-US" sz="1200" b="1" dirty="0" smtClean="0">
                          <a:solidFill>
                            <a:schemeClr val="tx1"/>
                          </a:solidFill>
                          <a:latin typeface="+mj-lt"/>
                        </a:rPr>
                        <a:t>Other</a:t>
                      </a:r>
                      <a:endParaRPr lang="en-US" sz="1200" b="1" dirty="0">
                        <a:solidFill>
                          <a:schemeClr val="tx1"/>
                        </a:solidFill>
                        <a:latin typeface="+mj-lt"/>
                      </a:endParaRPr>
                    </a:p>
                  </a:txBody>
                  <a:tcPr anchor="ctr"/>
                </a:tc>
                <a:tc>
                  <a:txBody>
                    <a:bodyPr/>
                    <a:lstStyle/>
                    <a:p>
                      <a:pPr algn="ctr"/>
                      <a:r>
                        <a:rPr lang="en-US" sz="1200" b="1" dirty="0" smtClean="0">
                          <a:latin typeface="+mj-lt"/>
                        </a:rPr>
                        <a:t>-0.03</a:t>
                      </a:r>
                      <a:endParaRPr lang="en-US" sz="1200" b="1" dirty="0">
                        <a:latin typeface="+mj-lt"/>
                      </a:endParaRPr>
                    </a:p>
                  </a:txBody>
                  <a:tcPr anchor="ctr"/>
                </a:tc>
                <a:tc gridSpan="2">
                  <a:txBody>
                    <a:bodyPr/>
                    <a:lstStyle/>
                    <a:p>
                      <a:pPr algn="ctr"/>
                      <a:r>
                        <a:rPr lang="en-US" sz="1200" b="1" dirty="0" smtClean="0">
                          <a:latin typeface="+mj-lt"/>
                        </a:rPr>
                        <a:t>[-0.55 – 0.71]</a:t>
                      </a:r>
                      <a:endParaRPr lang="en-US" sz="1200" b="1" dirty="0">
                        <a:latin typeface="+mj-lt"/>
                      </a:endParaRPr>
                    </a:p>
                  </a:txBody>
                  <a:tcPr anchor="ctr"/>
                </a:tc>
                <a:tc hMerge="1">
                  <a:txBody>
                    <a:bodyPr/>
                    <a:lstStyle/>
                    <a:p>
                      <a:pPr algn="ctr"/>
                      <a:endParaRPr lang="en-US" sz="1200" b="1" dirty="0">
                        <a:latin typeface="+mj-lt"/>
                      </a:endParaRPr>
                    </a:p>
                  </a:txBody>
                  <a:tcPr anchor="ctr"/>
                </a:tc>
                <a:tc>
                  <a:txBody>
                    <a:bodyPr/>
                    <a:lstStyle/>
                    <a:p>
                      <a:pPr algn="ctr"/>
                      <a:r>
                        <a:rPr lang="en-US" sz="1200" b="1" dirty="0" smtClean="0">
                          <a:solidFill>
                            <a:schemeClr val="tx1"/>
                          </a:solidFill>
                          <a:latin typeface="+mj-lt"/>
                        </a:rPr>
                        <a:t>Other</a:t>
                      </a:r>
                      <a:endParaRPr lang="en-US" sz="1200" b="1" dirty="0">
                        <a:solidFill>
                          <a:schemeClr val="tx1"/>
                        </a:solidFill>
                        <a:latin typeface="+mj-lt"/>
                      </a:endParaRPr>
                    </a:p>
                  </a:txBody>
                  <a:tcPr anchor="ctr"/>
                </a:tc>
                <a:tc>
                  <a:txBody>
                    <a:bodyPr/>
                    <a:lstStyle/>
                    <a:p>
                      <a:pPr algn="ctr"/>
                      <a:r>
                        <a:rPr lang="en-US" sz="1200" b="1" dirty="0" smtClean="0">
                          <a:latin typeface="+mj-lt"/>
                        </a:rPr>
                        <a:t>0.05</a:t>
                      </a:r>
                      <a:endParaRPr lang="en-US" sz="1200" b="1" dirty="0">
                        <a:latin typeface="+mj-lt"/>
                      </a:endParaRPr>
                    </a:p>
                  </a:txBody>
                  <a:tcPr anchor="ctr"/>
                </a:tc>
                <a:tc>
                  <a:txBody>
                    <a:bodyPr/>
                    <a:lstStyle/>
                    <a:p>
                      <a:pPr algn="ctr"/>
                      <a:r>
                        <a:rPr lang="en-US" sz="1200" b="1" dirty="0" smtClean="0">
                          <a:latin typeface="+mj-lt"/>
                        </a:rPr>
                        <a:t>[-</a:t>
                      </a:r>
                      <a:r>
                        <a:rPr lang="en-US" sz="1200" b="1" dirty="0" smtClean="0">
                          <a:latin typeface="+mj-lt"/>
                        </a:rPr>
                        <a:t>0.58 - 0.68</a:t>
                      </a:r>
                      <a:r>
                        <a:rPr lang="en-US" sz="1200" b="1" dirty="0" smtClean="0">
                          <a:latin typeface="+mj-lt"/>
                        </a:rPr>
                        <a:t>]</a:t>
                      </a:r>
                      <a:endParaRPr lang="en-US" sz="1200" b="1" dirty="0">
                        <a:latin typeface="+mj-lt"/>
                      </a:endParaRPr>
                    </a:p>
                  </a:txBody>
                  <a:tcPr anchor="ctr"/>
                </a:tc>
                <a:extLst>
                  <a:ext uri="{0D108BD9-81ED-4DB2-BD59-A6C34878D82A}">
                    <a16:rowId xmlns:a16="http://schemas.microsoft.com/office/drawing/2014/main" val="4219764157"/>
                  </a:ext>
                </a:extLst>
              </a:tr>
              <a:tr h="0">
                <a:tc>
                  <a:txBody>
                    <a:bodyPr/>
                    <a:lstStyle/>
                    <a:p>
                      <a:pPr algn="ctr"/>
                      <a:r>
                        <a:rPr lang="en-US" sz="1200" b="1" dirty="0" smtClean="0">
                          <a:latin typeface="+mj-lt"/>
                        </a:rPr>
                        <a:t>Night</a:t>
                      </a:r>
                    </a:p>
                  </a:txBody>
                  <a:tcPr anchor="ctr">
                    <a:solidFill>
                      <a:schemeClr val="bg1">
                        <a:lumMod val="75000"/>
                      </a:schemeClr>
                    </a:solidFill>
                  </a:tcPr>
                </a:tc>
                <a:tc gridSpan="3">
                  <a:txBody>
                    <a:bodyPr/>
                    <a:lstStyle/>
                    <a:p>
                      <a:pPr algn="ctr"/>
                      <a:endParaRPr lang="en-US" sz="1200" b="1" dirty="0">
                        <a:latin typeface="+mj-lt"/>
                      </a:endParaRPr>
                    </a:p>
                  </a:txBody>
                  <a:tcPr anchor="ctr">
                    <a:solidFill>
                      <a:schemeClr val="bg1">
                        <a:lumMod val="75000"/>
                      </a:schemeClr>
                    </a:solidFill>
                  </a:tcPr>
                </a:tc>
                <a:tc hMerge="1">
                  <a:txBody>
                    <a:bodyPr/>
                    <a:lstStyle/>
                    <a:p>
                      <a:endParaRPr lang="en-US"/>
                    </a:p>
                  </a:txBody>
                  <a:tcPr/>
                </a:tc>
                <a:tc hMerge="1">
                  <a:txBody>
                    <a:bodyPr/>
                    <a:lstStyle/>
                    <a:p>
                      <a:endParaRPr lang="en-US"/>
                    </a:p>
                  </a:txBody>
                  <a:tcPr/>
                </a:tc>
                <a:tc>
                  <a:txBody>
                    <a:bodyPr/>
                    <a:lstStyle/>
                    <a:p>
                      <a:pPr algn="ctr"/>
                      <a:r>
                        <a:rPr lang="en-US" sz="1200" b="1" dirty="0" smtClean="0">
                          <a:latin typeface="+mj-lt"/>
                        </a:rPr>
                        <a:t>Night</a:t>
                      </a:r>
                    </a:p>
                  </a:txBody>
                  <a:tcPr anchor="ctr">
                    <a:solidFill>
                      <a:schemeClr val="bg1">
                        <a:lumMod val="75000"/>
                      </a:schemeClr>
                    </a:solidFill>
                  </a:tcPr>
                </a:tc>
                <a:tc gridSpan="2">
                  <a:txBody>
                    <a:bodyPr/>
                    <a:lstStyle/>
                    <a:p>
                      <a:pPr algn="ctr"/>
                      <a:endParaRPr lang="en-US" sz="1200" b="1" dirty="0">
                        <a:latin typeface="+mj-lt"/>
                      </a:endParaRPr>
                    </a:p>
                  </a:txBody>
                  <a:tcPr anchor="ctr">
                    <a:solidFill>
                      <a:schemeClr val="bg1">
                        <a:lumMod val="75000"/>
                      </a:schemeClr>
                    </a:solidFill>
                  </a:tcPr>
                </a:tc>
                <a:tc hMerge="1">
                  <a:txBody>
                    <a:bodyPr/>
                    <a:lstStyle/>
                    <a:p>
                      <a:pPr algn="ctr"/>
                      <a:endParaRPr lang="en-US" sz="1200" b="1" dirty="0">
                        <a:latin typeface="+mj-lt"/>
                      </a:endParaRPr>
                    </a:p>
                  </a:txBody>
                  <a:tcPr anchor="ctr">
                    <a:solidFill>
                      <a:schemeClr val="bg1">
                        <a:lumMod val="75000"/>
                      </a:schemeClr>
                    </a:solidFill>
                  </a:tcPr>
                </a:tc>
                <a:extLst>
                  <a:ext uri="{0D108BD9-81ED-4DB2-BD59-A6C34878D82A}">
                    <a16:rowId xmlns:a16="http://schemas.microsoft.com/office/drawing/2014/main" val="801602060"/>
                  </a:ext>
                </a:extLst>
              </a:tr>
              <a:tr h="0">
                <a:tc>
                  <a:txBody>
                    <a:bodyPr/>
                    <a:lstStyle/>
                    <a:p>
                      <a:pPr algn="ctr"/>
                      <a:r>
                        <a:rPr lang="en-US" sz="1200" b="1" dirty="0" smtClean="0">
                          <a:latin typeface="+mj-lt"/>
                        </a:rPr>
                        <a:t>Monday</a:t>
                      </a:r>
                    </a:p>
                  </a:txBody>
                  <a:tcPr anchor="ctr"/>
                </a:tc>
                <a:tc gridSpan="2">
                  <a:txBody>
                    <a:bodyPr/>
                    <a:lstStyle/>
                    <a:p>
                      <a:pPr algn="ctr"/>
                      <a:r>
                        <a:rPr lang="en-US" sz="1200" b="1" dirty="0" smtClean="0">
                          <a:solidFill>
                            <a:schemeClr val="bg1">
                              <a:lumMod val="50000"/>
                            </a:schemeClr>
                          </a:solidFill>
                          <a:latin typeface="+mj-lt"/>
                        </a:rPr>
                        <a:t>Reference</a:t>
                      </a:r>
                      <a:endParaRPr lang="en-US" sz="1200" b="1" dirty="0">
                        <a:solidFill>
                          <a:schemeClr val="bg1">
                            <a:lumMod val="50000"/>
                          </a:schemeClr>
                        </a:solidFill>
                        <a:latin typeface="+mj-lt"/>
                      </a:endParaRPr>
                    </a:p>
                  </a:txBody>
                  <a:tcPr anchor="ctr"/>
                </a:tc>
                <a:tc h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kern="1200" dirty="0" smtClean="0">
                          <a:solidFill>
                            <a:schemeClr val="bg1">
                              <a:lumMod val="50000"/>
                            </a:schemeClr>
                          </a:solidFill>
                          <a:latin typeface="+mj-lt"/>
                          <a:ea typeface="+mn-ea"/>
                          <a:cs typeface="+mn-cs"/>
                        </a:rPr>
                        <a:t>Reference</a:t>
                      </a:r>
                    </a:p>
                  </a:txBody>
                  <a:tcPr anchor="ctr"/>
                </a:tc>
                <a:tc>
                  <a:txBody>
                    <a:bodyPr/>
                    <a:lstStyle/>
                    <a:p>
                      <a:pPr algn="ctr"/>
                      <a:r>
                        <a:rPr lang="en-US" sz="1200" b="1" dirty="0" smtClean="0">
                          <a:latin typeface="+mj-lt"/>
                        </a:rPr>
                        <a:t>Monday</a:t>
                      </a:r>
                      <a:endParaRPr lang="en-US" sz="1200" b="1" dirty="0" smtClean="0">
                        <a:latin typeface="+mj-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kern="1200" dirty="0" smtClean="0">
                          <a:solidFill>
                            <a:schemeClr val="bg1">
                              <a:lumMod val="50000"/>
                            </a:schemeClr>
                          </a:solidFill>
                          <a:latin typeface="+mj-lt"/>
                          <a:ea typeface="+mn-ea"/>
                          <a:cs typeface="+mn-cs"/>
                        </a:rPr>
                        <a:t>Reference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kern="1200" dirty="0" smtClean="0">
                          <a:solidFill>
                            <a:schemeClr val="bg1">
                              <a:lumMod val="50000"/>
                            </a:schemeClr>
                          </a:solidFill>
                          <a:latin typeface="+mj-lt"/>
                          <a:ea typeface="+mn-ea"/>
                          <a:cs typeface="+mn-cs"/>
                        </a:rPr>
                        <a:t>Reference</a:t>
                      </a:r>
                    </a:p>
                  </a:txBody>
                  <a:tcPr anchor="ctr"/>
                </a:tc>
                <a:extLst>
                  <a:ext uri="{0D108BD9-81ED-4DB2-BD59-A6C34878D82A}">
                    <a16:rowId xmlns:a16="http://schemas.microsoft.com/office/drawing/2014/main" val="849312823"/>
                  </a:ext>
                </a:extLst>
              </a:tr>
              <a:tr h="0">
                <a:tc>
                  <a:txBody>
                    <a:bodyPr/>
                    <a:lstStyle/>
                    <a:p>
                      <a:pPr algn="ctr"/>
                      <a:r>
                        <a:rPr lang="en-US" sz="1200" b="1" dirty="0" smtClean="0">
                          <a:latin typeface="+mj-lt"/>
                        </a:rPr>
                        <a:t>Tuesday</a:t>
                      </a:r>
                    </a:p>
                  </a:txBody>
                  <a:tcPr anchor="ctr"/>
                </a:tc>
                <a:tc gridSpan="2">
                  <a:txBody>
                    <a:bodyPr/>
                    <a:lstStyle/>
                    <a:p>
                      <a:pPr algn="ctr"/>
                      <a:r>
                        <a:rPr lang="en-US" sz="1200" b="1" dirty="0" smtClean="0">
                          <a:latin typeface="+mj-lt"/>
                        </a:rPr>
                        <a:t>0.50</a:t>
                      </a:r>
                      <a:endParaRPr lang="en-US" sz="1200" b="1" dirty="0">
                        <a:latin typeface="+mj-lt"/>
                      </a:endParaRPr>
                    </a:p>
                  </a:txBody>
                  <a:tcPr anchor="ctr"/>
                </a:tc>
                <a:tc hMerge="1">
                  <a:txBody>
                    <a:bodyPr/>
                    <a:lstStyle/>
                    <a:p>
                      <a:endParaRPr lang="en-US"/>
                    </a:p>
                  </a:txBody>
                  <a:tcPr/>
                </a:tc>
                <a:tc>
                  <a:txBody>
                    <a:bodyPr/>
                    <a:lstStyle/>
                    <a:p>
                      <a:pPr algn="ctr"/>
                      <a:r>
                        <a:rPr lang="en-US" sz="1200" b="1" dirty="0" smtClean="0">
                          <a:latin typeface="+mj-lt"/>
                        </a:rPr>
                        <a:t>[-0.24 – 1.24]</a:t>
                      </a:r>
                      <a:endParaRPr lang="en-US" sz="1200" b="1" dirty="0">
                        <a:latin typeface="+mj-lt"/>
                      </a:endParaRPr>
                    </a:p>
                  </a:txBody>
                  <a:tcPr anchor="ctr"/>
                </a:tc>
                <a:tc>
                  <a:txBody>
                    <a:bodyPr/>
                    <a:lstStyle/>
                    <a:p>
                      <a:pPr algn="ctr"/>
                      <a:r>
                        <a:rPr lang="en-US" sz="1200" b="1" dirty="0" smtClean="0">
                          <a:latin typeface="+mj-lt"/>
                        </a:rPr>
                        <a:t>Tuesday</a:t>
                      </a:r>
                      <a:endParaRPr lang="en-US" sz="1200" b="1" dirty="0" smtClean="0">
                        <a:latin typeface="+mj-lt"/>
                      </a:endParaRPr>
                    </a:p>
                  </a:txBody>
                  <a:tcPr anchor="ctr"/>
                </a:tc>
                <a:tc>
                  <a:txBody>
                    <a:bodyPr/>
                    <a:lstStyle/>
                    <a:p>
                      <a:pPr algn="ctr"/>
                      <a:r>
                        <a:rPr lang="en-US" sz="1200" b="1" dirty="0" smtClean="0">
                          <a:latin typeface="+mj-lt"/>
                        </a:rPr>
                        <a:t>0.52</a:t>
                      </a:r>
                      <a:endParaRPr lang="en-US" sz="1200" b="1" dirty="0">
                        <a:latin typeface="+mj-lt"/>
                      </a:endParaRPr>
                    </a:p>
                  </a:txBody>
                  <a:tcPr anchor="ctr"/>
                </a:tc>
                <a:tc>
                  <a:txBody>
                    <a:bodyPr/>
                    <a:lstStyle/>
                    <a:p>
                      <a:pPr algn="ctr"/>
                      <a:r>
                        <a:rPr lang="en-US" sz="1200" b="1" dirty="0" smtClean="0">
                          <a:latin typeface="+mj-lt"/>
                        </a:rPr>
                        <a:t>[-0.24 - 1.28]</a:t>
                      </a:r>
                      <a:endParaRPr lang="en-US" sz="1200" b="1" dirty="0">
                        <a:latin typeface="+mj-lt"/>
                      </a:endParaRPr>
                    </a:p>
                  </a:txBody>
                  <a:tcPr anchor="ctr"/>
                </a:tc>
                <a:extLst>
                  <a:ext uri="{0D108BD9-81ED-4DB2-BD59-A6C34878D82A}">
                    <a16:rowId xmlns:a16="http://schemas.microsoft.com/office/drawing/2014/main" val="569758419"/>
                  </a:ext>
                </a:extLst>
              </a:tr>
              <a:tr h="0">
                <a:tc>
                  <a:txBody>
                    <a:bodyPr/>
                    <a:lstStyle/>
                    <a:p>
                      <a:pPr algn="ctr"/>
                      <a:r>
                        <a:rPr lang="en-US" sz="1200" b="1" dirty="0" smtClean="0">
                          <a:latin typeface="+mj-lt"/>
                        </a:rPr>
                        <a:t>Wednesday</a:t>
                      </a:r>
                    </a:p>
                  </a:txBody>
                  <a:tcPr anchor="ctr"/>
                </a:tc>
                <a:tc gridSpan="2">
                  <a:txBody>
                    <a:bodyPr/>
                    <a:lstStyle/>
                    <a:p>
                      <a:pPr algn="ctr"/>
                      <a:r>
                        <a:rPr lang="en-US" sz="1200" b="1" dirty="0" smtClean="0">
                          <a:latin typeface="+mj-lt"/>
                        </a:rPr>
                        <a:t>0.08</a:t>
                      </a:r>
                      <a:endParaRPr lang="en-US" sz="1200" b="1" dirty="0">
                        <a:latin typeface="+mj-lt"/>
                      </a:endParaRPr>
                    </a:p>
                  </a:txBody>
                  <a:tcPr anchor="ctr"/>
                </a:tc>
                <a:tc hMerge="1">
                  <a:txBody>
                    <a:bodyPr/>
                    <a:lstStyle/>
                    <a:p>
                      <a:endParaRPr lang="en-US"/>
                    </a:p>
                  </a:txBody>
                  <a:tcPr/>
                </a:tc>
                <a:tc>
                  <a:txBody>
                    <a:bodyPr/>
                    <a:lstStyle/>
                    <a:p>
                      <a:pPr algn="ctr"/>
                      <a:r>
                        <a:rPr lang="en-US" sz="1200" b="1" dirty="0" smtClean="0">
                          <a:latin typeface="+mj-lt"/>
                        </a:rPr>
                        <a:t>[-0.66</a:t>
                      </a:r>
                      <a:r>
                        <a:rPr lang="en-US" sz="1200" b="1" baseline="0" dirty="0" smtClean="0">
                          <a:latin typeface="+mj-lt"/>
                        </a:rPr>
                        <a:t> – 0.60</a:t>
                      </a:r>
                      <a:r>
                        <a:rPr lang="en-US" sz="1200" b="1" dirty="0" smtClean="0">
                          <a:latin typeface="+mj-lt"/>
                        </a:rPr>
                        <a:t>]</a:t>
                      </a:r>
                      <a:endParaRPr lang="en-US" sz="1200" b="1" dirty="0">
                        <a:latin typeface="+mj-lt"/>
                      </a:endParaRPr>
                    </a:p>
                  </a:txBody>
                  <a:tcPr anchor="ctr"/>
                </a:tc>
                <a:tc>
                  <a:txBody>
                    <a:bodyPr/>
                    <a:lstStyle/>
                    <a:p>
                      <a:pPr algn="ctr"/>
                      <a:r>
                        <a:rPr lang="en-US" sz="1200" b="1" dirty="0" smtClean="0">
                          <a:latin typeface="+mj-lt"/>
                        </a:rPr>
                        <a:t>Wednesday</a:t>
                      </a:r>
                      <a:endParaRPr lang="en-US" sz="1200" b="1" dirty="0" smtClean="0">
                        <a:latin typeface="+mj-lt"/>
                      </a:endParaRPr>
                    </a:p>
                  </a:txBody>
                  <a:tcPr anchor="ctr"/>
                </a:tc>
                <a:tc>
                  <a:txBody>
                    <a:bodyPr/>
                    <a:lstStyle/>
                    <a:p>
                      <a:pPr algn="ctr"/>
                      <a:r>
                        <a:rPr lang="en-US" sz="1200" b="1" dirty="0" smtClean="0">
                          <a:latin typeface="+mj-lt"/>
                        </a:rPr>
                        <a:t>0.16</a:t>
                      </a:r>
                      <a:endParaRPr lang="en-US" sz="1200" b="1" dirty="0">
                        <a:latin typeface="+mj-lt"/>
                      </a:endParaRPr>
                    </a:p>
                  </a:txBody>
                  <a:tcPr anchor="ctr"/>
                </a:tc>
                <a:tc>
                  <a:txBody>
                    <a:bodyPr/>
                    <a:lstStyle/>
                    <a:p>
                      <a:pPr algn="ctr"/>
                      <a:r>
                        <a:rPr lang="en-US" sz="1200" b="1" dirty="0" smtClean="0">
                          <a:latin typeface="+mj-lt"/>
                        </a:rPr>
                        <a:t>[-0.51 - 0.84]</a:t>
                      </a:r>
                      <a:endParaRPr lang="en-US" sz="1200" b="1" dirty="0">
                        <a:latin typeface="+mj-lt"/>
                      </a:endParaRPr>
                    </a:p>
                  </a:txBody>
                  <a:tcPr anchor="ctr"/>
                </a:tc>
                <a:extLst>
                  <a:ext uri="{0D108BD9-81ED-4DB2-BD59-A6C34878D82A}">
                    <a16:rowId xmlns:a16="http://schemas.microsoft.com/office/drawing/2014/main" val="283213369"/>
                  </a:ext>
                </a:extLst>
              </a:tr>
              <a:tr h="0">
                <a:tc rowSpan="4" gridSpan="4">
                  <a:txBody>
                    <a:bodyPr/>
                    <a:lstStyle/>
                    <a:p>
                      <a:pPr algn="ctr"/>
                      <a:endParaRPr lang="en-US" sz="1200" b="1" dirty="0">
                        <a:latin typeface="+mj-lt"/>
                      </a:endParaRPr>
                    </a:p>
                  </a:txBody>
                  <a:tcPr anchor="ctr"/>
                </a:tc>
                <a:tc rowSpan="4" hMerge="1">
                  <a:txBody>
                    <a:bodyPr/>
                    <a:lstStyle/>
                    <a:p>
                      <a:pPr algn="ctr"/>
                      <a:endParaRPr lang="en-US" sz="2700" b="1">
                        <a:latin typeface="+mj-lt"/>
                      </a:endParaRPr>
                    </a:p>
                  </a:txBody>
                  <a:tcPr anchor="ctr"/>
                </a:tc>
                <a:tc rowSpan="4" hMerge="1">
                  <a:txBody>
                    <a:bodyPr/>
                    <a:lstStyle/>
                    <a:p>
                      <a:endParaRPr lang="en-US"/>
                    </a:p>
                  </a:txBody>
                  <a:tcPr/>
                </a:tc>
                <a:tc rowSpan="4" h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baseline="0" dirty="0" smtClean="0">
                          <a:solidFill>
                            <a:srgbClr val="00B050"/>
                          </a:solidFill>
                          <a:latin typeface="+mj-lt"/>
                        </a:rPr>
                        <a:t>Inbound </a:t>
                      </a:r>
                      <a:r>
                        <a:rPr lang="en-US" sz="1200" b="1" baseline="0" dirty="0" smtClean="0">
                          <a:solidFill>
                            <a:srgbClr val="00B050"/>
                          </a:solidFill>
                          <a:latin typeface="+mj-lt"/>
                        </a:rPr>
                        <a:t>Centrality</a:t>
                      </a:r>
                      <a:endParaRPr lang="en-US" sz="1200" b="1" baseline="0" dirty="0" smtClean="0">
                        <a:solidFill>
                          <a:srgbClr val="00B050"/>
                        </a:solidFill>
                        <a:latin typeface="+mj-lt"/>
                      </a:endParaRPr>
                    </a:p>
                  </a:txBody>
                  <a:tcPr anchor="ctr"/>
                </a:tc>
                <a:tc>
                  <a:txBody>
                    <a:bodyPr/>
                    <a:lstStyle/>
                    <a:p>
                      <a:pPr algn="ctr"/>
                      <a:r>
                        <a:rPr lang="en-US" sz="1200" b="1" dirty="0" smtClean="0">
                          <a:solidFill>
                            <a:srgbClr val="00B050"/>
                          </a:solidFill>
                          <a:latin typeface="+mj-lt"/>
                        </a:rPr>
                        <a:t>-4.42</a:t>
                      </a:r>
                      <a:endParaRPr lang="en-US" sz="1200" b="1" dirty="0">
                        <a:solidFill>
                          <a:srgbClr val="00B050"/>
                        </a:solidFill>
                        <a:latin typeface="+mj-lt"/>
                      </a:endParaRPr>
                    </a:p>
                  </a:txBody>
                  <a:tcPr anchor="ctr"/>
                </a:tc>
                <a:tc>
                  <a:txBody>
                    <a:bodyPr/>
                    <a:lstStyle/>
                    <a:p>
                      <a:pPr algn="ctr"/>
                      <a:r>
                        <a:rPr lang="en-US" sz="1200" b="1" dirty="0" smtClean="0">
                          <a:solidFill>
                            <a:srgbClr val="00B050"/>
                          </a:solidFill>
                          <a:latin typeface="+mj-lt"/>
                        </a:rPr>
                        <a:t>[-13.78 - 4.95] </a:t>
                      </a:r>
                      <a:endParaRPr lang="en-US" sz="1200" b="1" dirty="0">
                        <a:solidFill>
                          <a:srgbClr val="00B050"/>
                        </a:solidFill>
                        <a:latin typeface="+mj-lt"/>
                      </a:endParaRPr>
                    </a:p>
                  </a:txBody>
                  <a:tcPr anchor="ctr"/>
                </a:tc>
                <a:extLst>
                  <a:ext uri="{0D108BD9-81ED-4DB2-BD59-A6C34878D82A}">
                    <a16:rowId xmlns:a16="http://schemas.microsoft.com/office/drawing/2014/main" val="2109427780"/>
                  </a:ext>
                </a:extLst>
              </a:tr>
              <a:tr h="0">
                <a:tc gridSpan="4" vMerge="1">
                  <a:txBody>
                    <a:bodyPr/>
                    <a:lstStyle/>
                    <a:p>
                      <a:pPr algn="ctr"/>
                      <a:endParaRPr lang="en-US" sz="2700" b="1">
                        <a:latin typeface="+mj-lt"/>
                      </a:endParaRPr>
                    </a:p>
                  </a:txBody>
                  <a:tcPr anchor="ctr"/>
                </a:tc>
                <a:tc hMerge="1" vMerge="1">
                  <a:txBody>
                    <a:bodyPr/>
                    <a:lstStyle/>
                    <a:p>
                      <a:pPr algn="ctr"/>
                      <a:endParaRPr lang="en-US" sz="2700" b="1">
                        <a:latin typeface="+mj-lt"/>
                      </a:endParaRPr>
                    </a:p>
                  </a:txBody>
                  <a:tcPr anchor="ctr"/>
                </a:tc>
                <a:tc hMerge="1" vMerge="1">
                  <a:txBody>
                    <a:bodyPr/>
                    <a:lstStyle/>
                    <a:p>
                      <a:endParaRPr lang="en-US"/>
                    </a:p>
                  </a:txBody>
                  <a:tcPr/>
                </a:tc>
                <a:tc hMerge="1"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baseline="0" dirty="0" smtClean="0">
                          <a:solidFill>
                            <a:srgbClr val="00B050"/>
                          </a:solidFill>
                          <a:latin typeface="+mj-lt"/>
                        </a:rPr>
                        <a:t>Outbound </a:t>
                      </a:r>
                      <a:r>
                        <a:rPr lang="en-US" sz="1200" b="1" baseline="0" dirty="0" smtClean="0">
                          <a:solidFill>
                            <a:srgbClr val="00B050"/>
                          </a:solidFill>
                          <a:latin typeface="+mj-lt"/>
                        </a:rPr>
                        <a:t>Centrality</a:t>
                      </a:r>
                      <a:endParaRPr lang="en-US" sz="1200" b="1" baseline="0" dirty="0" smtClean="0">
                        <a:solidFill>
                          <a:srgbClr val="00B050"/>
                        </a:solidFill>
                        <a:latin typeface="+mj-lt"/>
                      </a:endParaRPr>
                    </a:p>
                  </a:txBody>
                  <a:tcPr anchor="ctr"/>
                </a:tc>
                <a:tc>
                  <a:txBody>
                    <a:bodyPr/>
                    <a:lstStyle/>
                    <a:p>
                      <a:pPr algn="ctr"/>
                      <a:r>
                        <a:rPr lang="en-US" sz="1200" b="1" dirty="0" smtClean="0">
                          <a:solidFill>
                            <a:srgbClr val="00B050"/>
                          </a:solidFill>
                          <a:latin typeface="+mj-lt"/>
                        </a:rPr>
                        <a:t>-0.93</a:t>
                      </a:r>
                    </a:p>
                  </a:txBody>
                  <a:tcPr anchor="ctr"/>
                </a:tc>
                <a:tc>
                  <a:txBody>
                    <a:bodyPr/>
                    <a:lstStyle/>
                    <a:p>
                      <a:pPr algn="ctr"/>
                      <a:r>
                        <a:rPr lang="en-US" sz="1200" b="1" dirty="0" smtClean="0">
                          <a:solidFill>
                            <a:srgbClr val="00B050"/>
                          </a:solidFill>
                          <a:latin typeface="+mj-lt"/>
                        </a:rPr>
                        <a:t>[-3.27 - 1.41]</a:t>
                      </a:r>
                      <a:endParaRPr lang="en-US" sz="1200" b="1" dirty="0" smtClean="0">
                        <a:solidFill>
                          <a:srgbClr val="00B050"/>
                        </a:solidFill>
                        <a:latin typeface="+mj-lt"/>
                      </a:endParaRPr>
                    </a:p>
                  </a:txBody>
                  <a:tcPr anchor="ctr"/>
                </a:tc>
                <a:extLst>
                  <a:ext uri="{0D108BD9-81ED-4DB2-BD59-A6C34878D82A}">
                    <a16:rowId xmlns:a16="http://schemas.microsoft.com/office/drawing/2014/main" val="1221521892"/>
                  </a:ext>
                </a:extLst>
              </a:tr>
              <a:tr h="0">
                <a:tc gridSpan="4" vMerge="1">
                  <a:txBody>
                    <a:bodyPr/>
                    <a:lstStyle/>
                    <a:p>
                      <a:pPr algn="ctr"/>
                      <a:endParaRPr lang="en-US" sz="2700" b="1">
                        <a:latin typeface="+mj-lt"/>
                      </a:endParaRPr>
                    </a:p>
                  </a:txBody>
                  <a:tcPr anchor="ctr"/>
                </a:tc>
                <a:tc hMerge="1" vMerge="1">
                  <a:txBody>
                    <a:bodyPr/>
                    <a:lstStyle/>
                    <a:p>
                      <a:pPr algn="ctr"/>
                      <a:endParaRPr lang="en-US" sz="2700" b="1">
                        <a:latin typeface="+mj-lt"/>
                      </a:endParaRPr>
                    </a:p>
                  </a:txBody>
                  <a:tcPr anchor="ctr"/>
                </a:tc>
                <a:tc hMerge="1" vMerge="1">
                  <a:txBody>
                    <a:bodyPr/>
                    <a:lstStyle/>
                    <a:p>
                      <a:endParaRPr lang="en-US"/>
                    </a:p>
                  </a:txBody>
                  <a:tcPr/>
                </a:tc>
                <a:tc hMerge="1"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baseline="0" dirty="0" smtClean="0">
                          <a:solidFill>
                            <a:srgbClr val="00B050"/>
                          </a:solidFill>
                          <a:latin typeface="+mj-lt"/>
                        </a:rPr>
                        <a:t>Reciprocity</a:t>
                      </a:r>
                    </a:p>
                  </a:txBody>
                  <a:tcPr anchor="ctr"/>
                </a:tc>
                <a:tc>
                  <a:txBody>
                    <a:bodyPr/>
                    <a:lstStyle/>
                    <a:p>
                      <a:pPr algn="ctr"/>
                      <a:r>
                        <a:rPr lang="en-US" sz="1200" b="1" dirty="0" smtClean="0">
                          <a:solidFill>
                            <a:srgbClr val="00B050"/>
                          </a:solidFill>
                          <a:latin typeface="+mj-lt"/>
                        </a:rPr>
                        <a:t>-19.33</a:t>
                      </a:r>
                    </a:p>
                  </a:txBody>
                  <a:tcPr anchor="ctr"/>
                </a:tc>
                <a:tc>
                  <a:txBody>
                    <a:bodyPr/>
                    <a:lstStyle/>
                    <a:p>
                      <a:pPr algn="ctr"/>
                      <a:r>
                        <a:rPr lang="en-US" sz="1200" b="1" dirty="0" smtClean="0">
                          <a:solidFill>
                            <a:srgbClr val="00B050"/>
                          </a:solidFill>
                          <a:latin typeface="+mj-lt"/>
                        </a:rPr>
                        <a:t>[-32.54 - 6.11]</a:t>
                      </a:r>
                      <a:endParaRPr lang="en-US" sz="1200" b="1" dirty="0" smtClean="0">
                        <a:solidFill>
                          <a:srgbClr val="00B050"/>
                        </a:solidFill>
                        <a:latin typeface="+mj-lt"/>
                      </a:endParaRPr>
                    </a:p>
                  </a:txBody>
                  <a:tcPr anchor="ctr"/>
                </a:tc>
                <a:extLst>
                  <a:ext uri="{0D108BD9-81ED-4DB2-BD59-A6C34878D82A}">
                    <a16:rowId xmlns:a16="http://schemas.microsoft.com/office/drawing/2014/main" val="4088844601"/>
                  </a:ext>
                </a:extLst>
              </a:tr>
              <a:tr h="0">
                <a:tc gridSpan="4" vMerge="1">
                  <a:txBody>
                    <a:bodyPr/>
                    <a:lstStyle/>
                    <a:p>
                      <a:pPr algn="ctr"/>
                      <a:endParaRPr lang="en-US" sz="2700" b="1">
                        <a:latin typeface="+mj-lt"/>
                      </a:endParaRPr>
                    </a:p>
                  </a:txBody>
                  <a:tcPr anchor="ctr"/>
                </a:tc>
                <a:tc hMerge="1" vMerge="1">
                  <a:txBody>
                    <a:bodyPr/>
                    <a:lstStyle/>
                    <a:p>
                      <a:pPr algn="ctr"/>
                      <a:endParaRPr lang="en-US" sz="2700" b="1">
                        <a:latin typeface="+mj-lt"/>
                      </a:endParaRPr>
                    </a:p>
                  </a:txBody>
                  <a:tcPr anchor="ctr"/>
                </a:tc>
                <a:tc hMerge="1" vMerge="1">
                  <a:txBody>
                    <a:bodyPr/>
                    <a:lstStyle/>
                    <a:p>
                      <a:endParaRPr lang="en-US"/>
                    </a:p>
                  </a:txBody>
                  <a:tcPr/>
                </a:tc>
                <a:tc hMerge="1"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baseline="0" dirty="0" smtClean="0">
                          <a:solidFill>
                            <a:srgbClr val="00B050"/>
                          </a:solidFill>
                          <a:latin typeface="+mj-lt"/>
                        </a:rPr>
                        <a:t>Inbound </a:t>
                      </a:r>
                      <a:r>
                        <a:rPr lang="en-US" sz="1200" b="1" baseline="0" dirty="0" smtClean="0">
                          <a:solidFill>
                            <a:srgbClr val="00B050"/>
                          </a:solidFill>
                          <a:latin typeface="+mj-lt"/>
                        </a:rPr>
                        <a:t>Centrality </a:t>
                      </a:r>
                      <a:r>
                        <a:rPr lang="en-US" sz="1200" b="1" baseline="0" dirty="0" smtClean="0">
                          <a:solidFill>
                            <a:srgbClr val="00B050"/>
                          </a:solidFill>
                          <a:latin typeface="+mj-lt"/>
                        </a:rPr>
                        <a:t>* Reciprocity</a:t>
                      </a:r>
                    </a:p>
                  </a:txBody>
                  <a:tcPr anchor="ctr"/>
                </a:tc>
                <a:tc>
                  <a:txBody>
                    <a:bodyPr/>
                    <a:lstStyle/>
                    <a:p>
                      <a:pPr algn="ctr"/>
                      <a:r>
                        <a:rPr lang="en-US" sz="1200" b="1" dirty="0" smtClean="0">
                          <a:solidFill>
                            <a:srgbClr val="00B050"/>
                          </a:solidFill>
                          <a:latin typeface="+mj-lt"/>
                        </a:rPr>
                        <a:t>251.25</a:t>
                      </a:r>
                    </a:p>
                  </a:txBody>
                  <a:tcPr anchor="ctr"/>
                </a:tc>
                <a:tc>
                  <a:txBody>
                    <a:bodyPr/>
                    <a:lstStyle/>
                    <a:p>
                      <a:pPr algn="ctr"/>
                      <a:r>
                        <a:rPr lang="en-US" sz="1200" b="1" dirty="0" smtClean="0">
                          <a:solidFill>
                            <a:srgbClr val="00B050"/>
                          </a:solidFill>
                          <a:latin typeface="+mj-lt"/>
                        </a:rPr>
                        <a:t>[90.20 - 412.3]</a:t>
                      </a:r>
                      <a:endParaRPr lang="en-US" sz="1200" b="1" dirty="0" smtClean="0">
                        <a:solidFill>
                          <a:srgbClr val="00B050"/>
                        </a:solidFill>
                        <a:latin typeface="+mj-lt"/>
                      </a:endParaRPr>
                    </a:p>
                  </a:txBody>
                  <a:tcPr anchor="ctr"/>
                </a:tc>
                <a:extLst>
                  <a:ext uri="{0D108BD9-81ED-4DB2-BD59-A6C34878D82A}">
                    <a16:rowId xmlns:a16="http://schemas.microsoft.com/office/drawing/2014/main" val="3258334565"/>
                  </a:ext>
                </a:extLst>
              </a:tr>
              <a:tr h="153955">
                <a:tc gridSpan="4">
                  <a:txBody>
                    <a:bodyPr/>
                    <a:lstStyle/>
                    <a:p>
                      <a:pPr algn="ctr"/>
                      <a:r>
                        <a:rPr lang="en-US" sz="1800" b="1" dirty="0" smtClean="0">
                          <a:solidFill>
                            <a:srgbClr val="FF0000"/>
                          </a:solidFill>
                          <a:latin typeface="+mj-lt"/>
                        </a:rPr>
                        <a:t>Reduced Model R</a:t>
                      </a:r>
                      <a:r>
                        <a:rPr lang="en-US" sz="1800" b="1" baseline="30000" dirty="0" smtClean="0">
                          <a:solidFill>
                            <a:srgbClr val="FF0000"/>
                          </a:solidFill>
                          <a:latin typeface="+mj-lt"/>
                        </a:rPr>
                        <a:t>2</a:t>
                      </a:r>
                      <a:r>
                        <a:rPr lang="en-US" sz="1800" b="1" baseline="0" dirty="0" smtClean="0">
                          <a:solidFill>
                            <a:srgbClr val="FF0000"/>
                          </a:solidFill>
                          <a:latin typeface="+mj-lt"/>
                        </a:rPr>
                        <a:t> = 0.55</a:t>
                      </a:r>
                      <a:endParaRPr lang="en-US" sz="1800" b="1" dirty="0">
                        <a:solidFill>
                          <a:srgbClr val="FF0000"/>
                        </a:solidFill>
                        <a:latin typeface="+mj-lt"/>
                      </a:endParaRPr>
                    </a:p>
                  </a:txBody>
                  <a:tcPr anchor="ctr">
                    <a:solidFill>
                      <a:srgbClr val="F0F3EE"/>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kern="1200" dirty="0" smtClean="0">
                          <a:solidFill>
                            <a:schemeClr val="dk1"/>
                          </a:solidFill>
                          <a:latin typeface="+mn-lt"/>
                          <a:ea typeface="+mn-ea"/>
                          <a:cs typeface="+mn-cs"/>
                        </a:rPr>
                        <a:t>12%</a:t>
                      </a:r>
                      <a:r>
                        <a:rPr kumimoji="0" lang="en-US" sz="1800" b="1" kern="1200" baseline="0" dirty="0" smtClean="0">
                          <a:solidFill>
                            <a:schemeClr val="dk1"/>
                          </a:solidFill>
                          <a:latin typeface="+mn-lt"/>
                          <a:ea typeface="+mn-ea"/>
                          <a:cs typeface="+mn-cs"/>
                        </a:rPr>
                        <a:t> increase in</a:t>
                      </a:r>
                      <a:r>
                        <a:rPr kumimoji="0" lang="en-US" sz="1800" b="1" kern="1200" dirty="0" smtClean="0">
                          <a:solidFill>
                            <a:schemeClr val="dk1"/>
                          </a:solidFill>
                          <a:latin typeface="+mn-lt"/>
                          <a:ea typeface="+mn-ea"/>
                          <a:cs typeface="+mn-cs"/>
                        </a:rPr>
                        <a:t> explained</a:t>
                      </a:r>
                      <a:r>
                        <a:rPr kumimoji="0" lang="en-US" sz="1800" b="1" kern="1200" baseline="0" dirty="0" smtClean="0">
                          <a:solidFill>
                            <a:schemeClr val="dk1"/>
                          </a:solidFill>
                          <a:latin typeface="+mn-lt"/>
                          <a:ea typeface="+mn-ea"/>
                          <a:cs typeface="+mn-cs"/>
                        </a:rPr>
                        <a:t> variance in post intervention depression</a:t>
                      </a:r>
                      <a:endParaRPr kumimoji="0" lang="en-US" sz="1800" b="1" kern="1200" dirty="0" smtClean="0">
                        <a:solidFill>
                          <a:schemeClr val="dk1"/>
                        </a:solidFill>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baseline="0" dirty="0" smtClean="0">
                        <a:solidFill>
                          <a:srgbClr val="00B050"/>
                        </a:solidFill>
                        <a:latin typeface="+mj-lt"/>
                      </a:endParaRPr>
                    </a:p>
                  </a:txBody>
                  <a:tcPr anchor="ctr"/>
                </a:tc>
                <a:tc rowSpan="2" hMerge="1">
                  <a:txBody>
                    <a:bodyPr/>
                    <a:lstStyle/>
                    <a:p>
                      <a:pPr algn="ctr"/>
                      <a:endParaRPr lang="en-US" sz="1200" b="1" dirty="0" smtClean="0">
                        <a:solidFill>
                          <a:srgbClr val="00B050"/>
                        </a:solidFill>
                        <a:latin typeface="+mj-lt"/>
                      </a:endParaRPr>
                    </a:p>
                  </a:txBody>
                  <a:tcPr anchor="ctr"/>
                </a:tc>
                <a:tc rowSpan="2" hMerge="1">
                  <a:txBody>
                    <a:bodyPr/>
                    <a:lstStyle/>
                    <a:p>
                      <a:pPr algn="ctr"/>
                      <a:endParaRPr lang="en-US" sz="1200" b="1" dirty="0" smtClean="0">
                        <a:solidFill>
                          <a:srgbClr val="00B050"/>
                        </a:solidFill>
                        <a:latin typeface="+mj-lt"/>
                      </a:endParaRPr>
                    </a:p>
                  </a:txBody>
                  <a:tcPr anchor="ctr"/>
                </a:tc>
                <a:extLst>
                  <a:ext uri="{0D108BD9-81ED-4DB2-BD59-A6C34878D82A}">
                    <a16:rowId xmlns:a16="http://schemas.microsoft.com/office/drawing/2014/main" val="1076411630"/>
                  </a:ext>
                </a:extLst>
              </a:tr>
              <a:tr h="192444">
                <a:tc gridSpan="4">
                  <a:txBody>
                    <a:bodyPr/>
                    <a:lstStyle/>
                    <a:p>
                      <a:pPr marL="0" marR="0" lvl="0" indent="0" algn="ctr" defTabSz="3788176" rtl="0" eaLnBrk="1" fontAlgn="auto" latinLnBrk="0" hangingPunct="1">
                        <a:lnSpc>
                          <a:spcPct val="100000"/>
                        </a:lnSpc>
                        <a:spcBef>
                          <a:spcPts val="0"/>
                        </a:spcBef>
                        <a:spcAft>
                          <a:spcPts val="0"/>
                        </a:spcAft>
                        <a:buClrTx/>
                        <a:buSzTx/>
                        <a:buFontTx/>
                        <a:buNone/>
                        <a:tabLst/>
                        <a:defRPr/>
                      </a:pPr>
                      <a:r>
                        <a:rPr lang="en-US" sz="1800" b="1" dirty="0" smtClean="0">
                          <a:solidFill>
                            <a:srgbClr val="00B050"/>
                          </a:solidFill>
                          <a:latin typeface="+mj-lt"/>
                        </a:rPr>
                        <a:t>Full Model R</a:t>
                      </a:r>
                      <a:r>
                        <a:rPr lang="en-US" sz="1800" b="1" baseline="30000" dirty="0" smtClean="0">
                          <a:solidFill>
                            <a:srgbClr val="00B050"/>
                          </a:solidFill>
                          <a:latin typeface="+mj-lt"/>
                        </a:rPr>
                        <a:t>2 </a:t>
                      </a:r>
                      <a:r>
                        <a:rPr lang="en-US" sz="1800" b="1" baseline="0" dirty="0" smtClean="0">
                          <a:solidFill>
                            <a:srgbClr val="00B050"/>
                          </a:solidFill>
                          <a:latin typeface="+mj-lt"/>
                        </a:rPr>
                        <a:t>= 0.62</a:t>
                      </a:r>
                      <a:endParaRPr lang="en-US" sz="1800" b="1" dirty="0" smtClean="0">
                        <a:solidFill>
                          <a:srgbClr val="00B050"/>
                        </a:solidFill>
                        <a:latin typeface="+mj-lt"/>
                      </a:endParaRP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tc gridSpan="3"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b="1" baseline="0" dirty="0" smtClean="0">
                        <a:solidFill>
                          <a:srgbClr val="00B050"/>
                        </a:solidFill>
                        <a:latin typeface="+mj-lt"/>
                      </a:endParaRPr>
                    </a:p>
                  </a:txBody>
                  <a:tcPr anchor="ctr"/>
                </a:tc>
                <a:tc hMerge="1" vMerge="1">
                  <a:txBody>
                    <a:bodyPr/>
                    <a:lstStyle/>
                    <a:p>
                      <a:pPr algn="ctr"/>
                      <a:endParaRPr lang="en-US" sz="1200" b="1" dirty="0" smtClean="0">
                        <a:solidFill>
                          <a:srgbClr val="00B050"/>
                        </a:solidFill>
                        <a:latin typeface="+mj-lt"/>
                      </a:endParaRPr>
                    </a:p>
                  </a:txBody>
                  <a:tcPr anchor="ctr"/>
                </a:tc>
                <a:tc hMerge="1" vMerge="1">
                  <a:txBody>
                    <a:bodyPr/>
                    <a:lstStyle/>
                    <a:p>
                      <a:pPr algn="ctr"/>
                      <a:endParaRPr lang="en-US" sz="1200" b="1" dirty="0" smtClean="0">
                        <a:solidFill>
                          <a:srgbClr val="00B050"/>
                        </a:solidFill>
                        <a:latin typeface="+mj-lt"/>
                      </a:endParaRPr>
                    </a:p>
                  </a:txBody>
                  <a:tcPr anchor="ctr"/>
                </a:tc>
                <a:extLst>
                  <a:ext uri="{0D108BD9-81ED-4DB2-BD59-A6C34878D82A}">
                    <a16:rowId xmlns:a16="http://schemas.microsoft.com/office/drawing/2014/main" val="2909387037"/>
                  </a:ext>
                </a:extLst>
              </a:tr>
            </a:tbl>
          </a:graphicData>
        </a:graphic>
      </p:graphicFrame>
      <p:sp>
        <p:nvSpPr>
          <p:cNvPr id="3" name="Rectangle 2"/>
          <p:cNvSpPr/>
          <p:nvPr/>
        </p:nvSpPr>
        <p:spPr>
          <a:xfrm>
            <a:off x="0" y="6019800"/>
            <a:ext cx="9144000" cy="838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93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Main Finding</a:t>
            </a:r>
            <a:endParaRPr lang="en-US" dirty="0"/>
          </a:p>
        </p:txBody>
      </p:sp>
      <p:sp>
        <p:nvSpPr>
          <p:cNvPr id="3" name="Content Placeholder 2"/>
          <p:cNvSpPr>
            <a:spLocks noGrp="1"/>
          </p:cNvSpPr>
          <p:nvPr>
            <p:ph idx="1"/>
          </p:nvPr>
        </p:nvSpPr>
        <p:spPr/>
        <p:txBody>
          <a:bodyPr/>
          <a:lstStyle/>
          <a:p>
            <a:r>
              <a:rPr lang="en-US" sz="3500" b="1" dirty="0" smtClean="0"/>
              <a:t>Partial </a:t>
            </a:r>
            <a:r>
              <a:rPr lang="en-US" sz="3500" b="1" dirty="0"/>
              <a:t>F(4, 71) = 2.89, p = </a:t>
            </a:r>
            <a:r>
              <a:rPr lang="en-US" sz="3500" b="1" dirty="0" smtClean="0"/>
              <a:t>0.028</a:t>
            </a:r>
            <a:endParaRPr lang="en-US" sz="3500" b="1" dirty="0"/>
          </a:p>
          <a:p>
            <a:pPr marL="109537" indent="0">
              <a:buNone/>
            </a:pPr>
            <a:endParaRPr lang="en-US" dirty="0" smtClean="0"/>
          </a:p>
          <a:p>
            <a:pPr marL="109537" indent="0">
              <a:buNone/>
            </a:pPr>
            <a:endParaRPr lang="en-US" dirty="0"/>
          </a:p>
          <a:p>
            <a:r>
              <a:rPr lang="en-US" dirty="0" smtClean="0"/>
              <a:t>The </a:t>
            </a:r>
            <a:r>
              <a:rPr lang="en-US" dirty="0"/>
              <a:t>f</a:t>
            </a:r>
            <a:r>
              <a:rPr lang="en-US" dirty="0" smtClean="0"/>
              <a:t>ull model including the social network measures explains significantly more variability in depression scores than the reduced model.</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246" y="6503353"/>
            <a:ext cx="5810754" cy="354647"/>
          </a:xfrm>
          <a:prstGeom prst="rect">
            <a:avLst/>
          </a:prstGeom>
        </p:spPr>
      </p:pic>
    </p:spTree>
    <p:extLst>
      <p:ext uri="{BB962C8B-B14F-4D97-AF65-F5344CB8AC3E}">
        <p14:creationId xmlns:p14="http://schemas.microsoft.com/office/powerpoint/2010/main" val="33867611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228600" y="2798064"/>
            <a:ext cx="2769270" cy="2110891"/>
            <a:chOff x="2887522" y="2866157"/>
            <a:chExt cx="3668247" cy="2456708"/>
          </a:xfrm>
        </p:grpSpPr>
        <p:sp>
          <p:nvSpPr>
            <p:cNvPr id="5" name="TextBox 4"/>
            <p:cNvSpPr txBox="1"/>
            <p:nvPr/>
          </p:nvSpPr>
          <p:spPr>
            <a:xfrm>
              <a:off x="3194269" y="2866157"/>
              <a:ext cx="2374202" cy="477054"/>
            </a:xfrm>
            <a:prstGeom prst="rect">
              <a:avLst/>
            </a:prstGeom>
            <a:noFill/>
          </p:spPr>
          <p:txBody>
            <a:bodyPr wrap="square" rtlCol="0">
              <a:spAutoFit/>
            </a:bodyPr>
            <a:lstStyle/>
            <a:p>
              <a:pPr algn="ctr"/>
              <a:r>
                <a:rPr lang="en-US" sz="2500" b="1" dirty="0" smtClean="0"/>
                <a:t>Legend</a:t>
              </a:r>
              <a:endParaRPr lang="en-US" sz="2500" b="1" dirty="0"/>
            </a:p>
          </p:txBody>
        </p:sp>
        <p:grpSp>
          <p:nvGrpSpPr>
            <p:cNvPr id="6" name="Group 5"/>
            <p:cNvGrpSpPr/>
            <p:nvPr/>
          </p:nvGrpSpPr>
          <p:grpSpPr>
            <a:xfrm>
              <a:off x="2887522" y="3352798"/>
              <a:ext cx="3668247" cy="1970067"/>
              <a:chOff x="609601" y="24932435"/>
              <a:chExt cx="5937448" cy="3533604"/>
            </a:xfrm>
          </p:grpSpPr>
          <p:sp>
            <p:nvSpPr>
              <p:cNvPr id="7" name="Rounded Rectangle 6"/>
              <p:cNvSpPr/>
              <p:nvPr/>
            </p:nvSpPr>
            <p:spPr>
              <a:xfrm>
                <a:off x="609601" y="25035982"/>
                <a:ext cx="496503" cy="443158"/>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09601" y="25889167"/>
                <a:ext cx="496503" cy="408293"/>
              </a:xfrm>
              <a:prstGeom prst="roundRect">
                <a:avLst/>
              </a:prstGeom>
              <a:solidFill>
                <a:srgbClr val="35FA26"/>
              </a:solidFill>
              <a:ln>
                <a:solidFill>
                  <a:srgbClr val="35FA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a:off x="660351" y="26709223"/>
                <a:ext cx="455677" cy="377613"/>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V="1">
                <a:off x="622676" y="27608383"/>
                <a:ext cx="496503" cy="356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25693" y="28158654"/>
                <a:ext cx="503218" cy="0"/>
              </a:xfrm>
              <a:prstGeom prst="line">
                <a:avLst/>
              </a:prstGeom>
              <a:ln w="38100">
                <a:solidFill>
                  <a:srgbClr val="FF9999"/>
                </a:solidFill>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1116024" y="24932435"/>
                <a:ext cx="5104270" cy="642482"/>
              </a:xfrm>
              <a:prstGeom prst="rect">
                <a:avLst/>
              </a:prstGeom>
              <a:noFill/>
            </p:spPr>
            <p:txBody>
              <a:bodyPr wrap="square" rtlCol="0">
                <a:spAutoFit/>
              </a:bodyPr>
              <a:lstStyle/>
              <a:p>
                <a:r>
                  <a:rPr lang="en-US" sz="1400" b="1" dirty="0" smtClean="0"/>
                  <a:t>= Depressed Mentee</a:t>
                </a:r>
              </a:p>
            </p:txBody>
          </p:sp>
          <p:sp>
            <p:nvSpPr>
              <p:cNvPr id="13" name="TextBox 12"/>
              <p:cNvSpPr txBox="1"/>
              <p:nvPr/>
            </p:nvSpPr>
            <p:spPr>
              <a:xfrm>
                <a:off x="1116027" y="25752491"/>
                <a:ext cx="5104270" cy="642482"/>
              </a:xfrm>
              <a:prstGeom prst="rect">
                <a:avLst/>
              </a:prstGeom>
              <a:noFill/>
            </p:spPr>
            <p:txBody>
              <a:bodyPr wrap="square" rtlCol="0">
                <a:spAutoFit/>
              </a:bodyPr>
              <a:lstStyle/>
              <a:p>
                <a:r>
                  <a:rPr lang="en-US" sz="1400" b="1" dirty="0" smtClean="0"/>
                  <a:t>= Non-Depressed Mentee</a:t>
                </a:r>
              </a:p>
            </p:txBody>
          </p:sp>
          <p:sp>
            <p:nvSpPr>
              <p:cNvPr id="14" name="TextBox 13"/>
              <p:cNvSpPr txBox="1"/>
              <p:nvPr/>
            </p:nvSpPr>
            <p:spPr>
              <a:xfrm>
                <a:off x="1116027" y="26572547"/>
                <a:ext cx="3709637" cy="642482"/>
              </a:xfrm>
              <a:prstGeom prst="rect">
                <a:avLst/>
              </a:prstGeom>
              <a:noFill/>
            </p:spPr>
            <p:txBody>
              <a:bodyPr wrap="square" rtlCol="0">
                <a:spAutoFit/>
              </a:bodyPr>
              <a:lstStyle/>
              <a:p>
                <a:r>
                  <a:rPr lang="en-US" sz="1400" b="1" dirty="0" smtClean="0"/>
                  <a:t>= Staff Member</a:t>
                </a:r>
              </a:p>
            </p:txBody>
          </p:sp>
          <p:sp>
            <p:nvSpPr>
              <p:cNvPr id="15" name="TextBox 14"/>
              <p:cNvSpPr txBox="1"/>
              <p:nvPr/>
            </p:nvSpPr>
            <p:spPr>
              <a:xfrm>
                <a:off x="1116027" y="27255927"/>
                <a:ext cx="4124447" cy="642482"/>
              </a:xfrm>
              <a:prstGeom prst="rect">
                <a:avLst/>
              </a:prstGeom>
              <a:noFill/>
            </p:spPr>
            <p:txBody>
              <a:bodyPr wrap="square" rtlCol="0">
                <a:spAutoFit/>
              </a:bodyPr>
              <a:lstStyle/>
              <a:p>
                <a:r>
                  <a:rPr lang="en-US" sz="1400" b="1" dirty="0" smtClean="0"/>
                  <a:t>= Reciprocated Tie</a:t>
                </a:r>
              </a:p>
            </p:txBody>
          </p:sp>
          <p:sp>
            <p:nvSpPr>
              <p:cNvPr id="16" name="TextBox 15"/>
              <p:cNvSpPr txBox="1"/>
              <p:nvPr/>
            </p:nvSpPr>
            <p:spPr>
              <a:xfrm>
                <a:off x="1116027" y="27823557"/>
                <a:ext cx="5431022" cy="642482"/>
              </a:xfrm>
              <a:prstGeom prst="rect">
                <a:avLst/>
              </a:prstGeom>
              <a:noFill/>
            </p:spPr>
            <p:txBody>
              <a:bodyPr wrap="square" rtlCol="0">
                <a:spAutoFit/>
              </a:bodyPr>
              <a:lstStyle/>
              <a:p>
                <a:r>
                  <a:rPr lang="en-US" sz="1400" b="1" dirty="0" smtClean="0"/>
                  <a:t>= Non-Reciprocated Tie</a:t>
                </a:r>
              </a:p>
            </p:txBody>
          </p:sp>
        </p:grpSp>
      </p:grpSp>
      <p:sp>
        <p:nvSpPr>
          <p:cNvPr id="34" name="Title 1"/>
          <p:cNvSpPr>
            <a:spLocks noGrp="1"/>
          </p:cNvSpPr>
          <p:nvPr>
            <p:ph type="title"/>
          </p:nvPr>
        </p:nvSpPr>
        <p:spPr>
          <a:xfrm>
            <a:off x="114237" y="448561"/>
            <a:ext cx="8229600" cy="1066800"/>
          </a:xfrm>
        </p:spPr>
        <p:txBody>
          <a:bodyPr/>
          <a:lstStyle/>
          <a:p>
            <a:r>
              <a:rPr lang="en-US" dirty="0" smtClean="0"/>
              <a:t>The Four Assessed Networks</a:t>
            </a:r>
            <a:endParaRPr lang="en-US" dirty="0"/>
          </a:p>
        </p:txBody>
      </p:sp>
      <p:pic>
        <p:nvPicPr>
          <p:cNvPr id="41" name="Picture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pic>
        <p:nvPicPr>
          <p:cNvPr id="43" name="Picture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246" y="6503353"/>
            <a:ext cx="5810754" cy="354647"/>
          </a:xfrm>
          <a:prstGeom prst="rect">
            <a:avLst/>
          </a:prstGeom>
        </p:spPr>
      </p:pic>
      <p:grpSp>
        <p:nvGrpSpPr>
          <p:cNvPr id="51" name="Group 50"/>
          <p:cNvGrpSpPr/>
          <p:nvPr/>
        </p:nvGrpSpPr>
        <p:grpSpPr>
          <a:xfrm>
            <a:off x="2726636" y="1354499"/>
            <a:ext cx="6188764" cy="5076552"/>
            <a:chOff x="2587460" y="1354499"/>
            <a:chExt cx="6188764" cy="5076552"/>
          </a:xfrm>
        </p:grpSpPr>
        <p:grpSp>
          <p:nvGrpSpPr>
            <p:cNvPr id="50" name="Group 49"/>
            <p:cNvGrpSpPr/>
            <p:nvPr/>
          </p:nvGrpSpPr>
          <p:grpSpPr>
            <a:xfrm>
              <a:off x="2587460" y="1354499"/>
              <a:ext cx="6175540" cy="5064627"/>
              <a:chOff x="2587460" y="1354499"/>
              <a:chExt cx="6175540" cy="5064627"/>
            </a:xfrm>
          </p:grpSpPr>
          <p:grpSp>
            <p:nvGrpSpPr>
              <p:cNvPr id="49" name="Group 48"/>
              <p:cNvGrpSpPr/>
              <p:nvPr/>
            </p:nvGrpSpPr>
            <p:grpSpPr>
              <a:xfrm>
                <a:off x="2612860" y="1354499"/>
                <a:ext cx="6150140" cy="5053808"/>
                <a:chOff x="2612860" y="1354499"/>
                <a:chExt cx="6150140" cy="5053808"/>
              </a:xfrm>
            </p:grpSpPr>
            <p:grpSp>
              <p:nvGrpSpPr>
                <p:cNvPr id="48" name="Group 47"/>
                <p:cNvGrpSpPr/>
                <p:nvPr/>
              </p:nvGrpSpPr>
              <p:grpSpPr>
                <a:xfrm>
                  <a:off x="2612860" y="1354499"/>
                  <a:ext cx="6150140" cy="5053808"/>
                  <a:chOff x="2612860" y="1354499"/>
                  <a:chExt cx="6150140" cy="5053808"/>
                </a:xfrm>
              </p:grpSpPr>
              <p:grpSp>
                <p:nvGrpSpPr>
                  <p:cNvPr id="42" name="Group 41"/>
                  <p:cNvGrpSpPr/>
                  <p:nvPr/>
                </p:nvGrpSpPr>
                <p:grpSpPr>
                  <a:xfrm>
                    <a:off x="2667000" y="1354499"/>
                    <a:ext cx="6096000" cy="5053808"/>
                    <a:chOff x="2667000" y="1354499"/>
                    <a:chExt cx="6096000" cy="5421301"/>
                  </a:xfrm>
                </p:grpSpPr>
                <p:grpSp>
                  <p:nvGrpSpPr>
                    <p:cNvPr id="27" name="Group 26"/>
                    <p:cNvGrpSpPr/>
                    <p:nvPr/>
                  </p:nvGrpSpPr>
                  <p:grpSpPr>
                    <a:xfrm>
                      <a:off x="2667000" y="1362552"/>
                      <a:ext cx="6096000" cy="5413248"/>
                      <a:chOff x="1241224" y="657999"/>
                      <a:chExt cx="6543151" cy="6466510"/>
                    </a:xfrm>
                  </p:grpSpPr>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6695" y="737851"/>
                        <a:ext cx="2926332" cy="2889313"/>
                      </a:xfrm>
                      <a:prstGeom prst="rect">
                        <a:avLst/>
                      </a:prstGeom>
                    </p:spPr>
                  </p:pic>
                  <p:pic>
                    <p:nvPicPr>
                      <p:cNvPr id="22" name="Picture 21"/>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337312" y="3833841"/>
                        <a:ext cx="3073295" cy="3008532"/>
                      </a:xfrm>
                      <a:prstGeom prst="rect">
                        <a:avLst/>
                      </a:prstGeom>
                    </p:spPr>
                  </p:pic>
                  <p:pic>
                    <p:nvPicPr>
                      <p:cNvPr id="23" name="Picture 22"/>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676378" y="3794946"/>
                        <a:ext cx="3073294" cy="3048000"/>
                      </a:xfrm>
                      <a:prstGeom prst="rect">
                        <a:avLst/>
                      </a:prstGeom>
                    </p:spPr>
                  </p:pic>
                  <p:pic>
                    <p:nvPicPr>
                      <p:cNvPr id="20" name="Picture 19"/>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4598270" y="692973"/>
                        <a:ext cx="2979464" cy="2934192"/>
                      </a:xfrm>
                      <a:prstGeom prst="rect">
                        <a:avLst/>
                      </a:prstGeom>
                    </p:spPr>
                  </p:pic>
                  <p:cxnSp>
                    <p:nvCxnSpPr>
                      <p:cNvPr id="3" name="Straight Connector 2"/>
                      <p:cNvCxnSpPr/>
                      <p:nvPr/>
                    </p:nvCxnSpPr>
                    <p:spPr>
                      <a:xfrm>
                        <a:off x="1241224" y="3825832"/>
                        <a:ext cx="654315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485536" y="657999"/>
                        <a:ext cx="0" cy="64665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Rectangle 39"/>
                    <p:cNvSpPr/>
                    <p:nvPr/>
                  </p:nvSpPr>
                  <p:spPr>
                    <a:xfrm>
                      <a:off x="2667000" y="1354499"/>
                      <a:ext cx="6096000" cy="54132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p:cNvSpPr txBox="1"/>
                  <p:nvPr/>
                </p:nvSpPr>
                <p:spPr>
                  <a:xfrm>
                    <a:off x="2612860" y="3548819"/>
                    <a:ext cx="3102140" cy="307777"/>
                  </a:xfrm>
                  <a:prstGeom prst="rect">
                    <a:avLst/>
                  </a:prstGeom>
                  <a:noFill/>
                </p:spPr>
                <p:txBody>
                  <a:bodyPr wrap="square" rtlCol="0">
                    <a:spAutoFit/>
                  </a:bodyPr>
                  <a:lstStyle/>
                  <a:p>
                    <a:pPr algn="ctr"/>
                    <a:r>
                      <a:rPr lang="en-US" sz="1400" b="1" dirty="0" smtClean="0"/>
                      <a:t>Density = 0.23 | Reciprocity = 0.47</a:t>
                    </a:r>
                  </a:p>
                </p:txBody>
              </p:sp>
            </p:grpSp>
            <p:sp>
              <p:nvSpPr>
                <p:cNvPr id="45" name="TextBox 44"/>
                <p:cNvSpPr txBox="1"/>
                <p:nvPr/>
              </p:nvSpPr>
              <p:spPr>
                <a:xfrm>
                  <a:off x="5660860" y="3548819"/>
                  <a:ext cx="3102140" cy="307777"/>
                </a:xfrm>
                <a:prstGeom prst="rect">
                  <a:avLst/>
                </a:prstGeom>
                <a:noFill/>
              </p:spPr>
              <p:txBody>
                <a:bodyPr wrap="square" rtlCol="0">
                  <a:spAutoFit/>
                </a:bodyPr>
                <a:lstStyle/>
                <a:p>
                  <a:pPr algn="ctr"/>
                  <a:r>
                    <a:rPr lang="en-US" sz="1400" b="1" dirty="0" smtClean="0"/>
                    <a:t>Density = 0.21 | Reciprocity = 0.53</a:t>
                  </a:r>
                </a:p>
              </p:txBody>
            </p:sp>
          </p:grpSp>
          <p:sp>
            <p:nvSpPr>
              <p:cNvPr id="46" name="TextBox 45"/>
              <p:cNvSpPr txBox="1"/>
              <p:nvPr/>
            </p:nvSpPr>
            <p:spPr>
              <a:xfrm>
                <a:off x="2587460" y="6111349"/>
                <a:ext cx="3102140" cy="307777"/>
              </a:xfrm>
              <a:prstGeom prst="rect">
                <a:avLst/>
              </a:prstGeom>
              <a:noFill/>
            </p:spPr>
            <p:txBody>
              <a:bodyPr wrap="square" rtlCol="0">
                <a:spAutoFit/>
              </a:bodyPr>
              <a:lstStyle/>
              <a:p>
                <a:pPr algn="ctr"/>
                <a:r>
                  <a:rPr lang="en-US" sz="1400" b="1" dirty="0" smtClean="0"/>
                  <a:t>Density = 0.21 | Reciprocity = 0.50</a:t>
                </a:r>
              </a:p>
            </p:txBody>
          </p:sp>
        </p:grpSp>
        <p:sp>
          <p:nvSpPr>
            <p:cNvPr id="47" name="TextBox 46"/>
            <p:cNvSpPr txBox="1"/>
            <p:nvPr/>
          </p:nvSpPr>
          <p:spPr>
            <a:xfrm>
              <a:off x="5674084" y="6123274"/>
              <a:ext cx="3102140" cy="307777"/>
            </a:xfrm>
            <a:prstGeom prst="rect">
              <a:avLst/>
            </a:prstGeom>
            <a:noFill/>
          </p:spPr>
          <p:txBody>
            <a:bodyPr wrap="square" rtlCol="0">
              <a:spAutoFit/>
            </a:bodyPr>
            <a:lstStyle/>
            <a:p>
              <a:pPr algn="ctr"/>
              <a:r>
                <a:rPr lang="en-US" sz="1400" b="1" dirty="0" smtClean="0"/>
                <a:t>Density = 0.18 | Reciprocity = 0.48</a:t>
              </a:r>
            </a:p>
          </p:txBody>
        </p:sp>
      </p:grpSp>
    </p:spTree>
    <p:extLst>
      <p:ext uri="{BB962C8B-B14F-4D97-AF65-F5344CB8AC3E}">
        <p14:creationId xmlns:p14="http://schemas.microsoft.com/office/powerpoint/2010/main" val="4898132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2938426" y="1219199"/>
            <a:ext cx="6510374" cy="5284153"/>
          </a:xfrm>
          <a:prstGeom prst="rect">
            <a:avLst/>
          </a:prstGeom>
        </p:spPr>
      </p:pic>
      <p:grpSp>
        <p:nvGrpSpPr>
          <p:cNvPr id="30" name="Group 29"/>
          <p:cNvGrpSpPr/>
          <p:nvPr/>
        </p:nvGrpSpPr>
        <p:grpSpPr>
          <a:xfrm>
            <a:off x="228600" y="2795866"/>
            <a:ext cx="2769270" cy="2110891"/>
            <a:chOff x="2887522" y="2866157"/>
            <a:chExt cx="3668247" cy="2456708"/>
          </a:xfrm>
        </p:grpSpPr>
        <p:sp>
          <p:nvSpPr>
            <p:cNvPr id="5" name="TextBox 4"/>
            <p:cNvSpPr txBox="1"/>
            <p:nvPr/>
          </p:nvSpPr>
          <p:spPr>
            <a:xfrm>
              <a:off x="3194269" y="2866157"/>
              <a:ext cx="2374202" cy="477054"/>
            </a:xfrm>
            <a:prstGeom prst="rect">
              <a:avLst/>
            </a:prstGeom>
            <a:noFill/>
          </p:spPr>
          <p:txBody>
            <a:bodyPr wrap="square" rtlCol="0">
              <a:spAutoFit/>
            </a:bodyPr>
            <a:lstStyle/>
            <a:p>
              <a:pPr algn="ctr"/>
              <a:r>
                <a:rPr lang="en-US" sz="2500" b="1" dirty="0" smtClean="0"/>
                <a:t>Legend</a:t>
              </a:r>
              <a:endParaRPr lang="en-US" sz="2500" b="1" dirty="0"/>
            </a:p>
          </p:txBody>
        </p:sp>
        <p:grpSp>
          <p:nvGrpSpPr>
            <p:cNvPr id="6" name="Group 5"/>
            <p:cNvGrpSpPr/>
            <p:nvPr/>
          </p:nvGrpSpPr>
          <p:grpSpPr>
            <a:xfrm>
              <a:off x="2887522" y="3352798"/>
              <a:ext cx="3668247" cy="1970067"/>
              <a:chOff x="609601" y="24932435"/>
              <a:chExt cx="5937448" cy="3533604"/>
            </a:xfrm>
          </p:grpSpPr>
          <p:sp>
            <p:nvSpPr>
              <p:cNvPr id="7" name="Rounded Rectangle 6"/>
              <p:cNvSpPr/>
              <p:nvPr/>
            </p:nvSpPr>
            <p:spPr>
              <a:xfrm>
                <a:off x="609601" y="25035982"/>
                <a:ext cx="496503" cy="443158"/>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09601" y="25889167"/>
                <a:ext cx="496503" cy="408293"/>
              </a:xfrm>
              <a:prstGeom prst="roundRect">
                <a:avLst/>
              </a:prstGeom>
              <a:solidFill>
                <a:srgbClr val="35FA26"/>
              </a:solidFill>
              <a:ln>
                <a:solidFill>
                  <a:srgbClr val="35FA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Isosceles Triangle 8"/>
              <p:cNvSpPr/>
              <p:nvPr/>
            </p:nvSpPr>
            <p:spPr>
              <a:xfrm>
                <a:off x="660351" y="26709223"/>
                <a:ext cx="455677" cy="377613"/>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V="1">
                <a:off x="622676" y="27608383"/>
                <a:ext cx="496503" cy="356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25693" y="28158654"/>
                <a:ext cx="503218" cy="0"/>
              </a:xfrm>
              <a:prstGeom prst="line">
                <a:avLst/>
              </a:prstGeom>
              <a:ln w="38100">
                <a:solidFill>
                  <a:srgbClr val="FF9999"/>
                </a:solidFill>
              </a:ln>
            </p:spPr>
            <p:style>
              <a:lnRef idx="1">
                <a:schemeClr val="accent2"/>
              </a:lnRef>
              <a:fillRef idx="0">
                <a:schemeClr val="accent2"/>
              </a:fillRef>
              <a:effectRef idx="0">
                <a:schemeClr val="accent2"/>
              </a:effectRef>
              <a:fontRef idx="minor">
                <a:schemeClr val="tx1"/>
              </a:fontRef>
            </p:style>
          </p:cxnSp>
          <p:sp>
            <p:nvSpPr>
              <p:cNvPr id="12" name="TextBox 11"/>
              <p:cNvSpPr txBox="1"/>
              <p:nvPr/>
            </p:nvSpPr>
            <p:spPr>
              <a:xfrm>
                <a:off x="1116024" y="24932435"/>
                <a:ext cx="5104270" cy="642482"/>
              </a:xfrm>
              <a:prstGeom prst="rect">
                <a:avLst/>
              </a:prstGeom>
              <a:noFill/>
            </p:spPr>
            <p:txBody>
              <a:bodyPr wrap="square" rtlCol="0">
                <a:spAutoFit/>
              </a:bodyPr>
              <a:lstStyle/>
              <a:p>
                <a:r>
                  <a:rPr lang="en-US" sz="1400" b="1" dirty="0" smtClean="0"/>
                  <a:t>= Depressed Mentee</a:t>
                </a:r>
              </a:p>
            </p:txBody>
          </p:sp>
          <p:sp>
            <p:nvSpPr>
              <p:cNvPr id="13" name="TextBox 12"/>
              <p:cNvSpPr txBox="1"/>
              <p:nvPr/>
            </p:nvSpPr>
            <p:spPr>
              <a:xfrm>
                <a:off x="1116027" y="25752491"/>
                <a:ext cx="5104270" cy="642482"/>
              </a:xfrm>
              <a:prstGeom prst="rect">
                <a:avLst/>
              </a:prstGeom>
              <a:noFill/>
            </p:spPr>
            <p:txBody>
              <a:bodyPr wrap="square" rtlCol="0">
                <a:spAutoFit/>
              </a:bodyPr>
              <a:lstStyle/>
              <a:p>
                <a:r>
                  <a:rPr lang="en-US" sz="1400" b="1" dirty="0" smtClean="0"/>
                  <a:t>= Non-Depressed Mentee</a:t>
                </a:r>
              </a:p>
            </p:txBody>
          </p:sp>
          <p:sp>
            <p:nvSpPr>
              <p:cNvPr id="14" name="TextBox 13"/>
              <p:cNvSpPr txBox="1"/>
              <p:nvPr/>
            </p:nvSpPr>
            <p:spPr>
              <a:xfrm>
                <a:off x="1116027" y="26572547"/>
                <a:ext cx="3709637" cy="642482"/>
              </a:xfrm>
              <a:prstGeom prst="rect">
                <a:avLst/>
              </a:prstGeom>
              <a:noFill/>
            </p:spPr>
            <p:txBody>
              <a:bodyPr wrap="square" rtlCol="0">
                <a:spAutoFit/>
              </a:bodyPr>
              <a:lstStyle/>
              <a:p>
                <a:r>
                  <a:rPr lang="en-US" sz="1400" b="1" dirty="0" smtClean="0"/>
                  <a:t>= Staff Member</a:t>
                </a:r>
              </a:p>
            </p:txBody>
          </p:sp>
          <p:sp>
            <p:nvSpPr>
              <p:cNvPr id="15" name="TextBox 14"/>
              <p:cNvSpPr txBox="1"/>
              <p:nvPr/>
            </p:nvSpPr>
            <p:spPr>
              <a:xfrm>
                <a:off x="1116027" y="27255926"/>
                <a:ext cx="4124448" cy="642482"/>
              </a:xfrm>
              <a:prstGeom prst="rect">
                <a:avLst/>
              </a:prstGeom>
              <a:noFill/>
            </p:spPr>
            <p:txBody>
              <a:bodyPr wrap="square" rtlCol="0">
                <a:spAutoFit/>
              </a:bodyPr>
              <a:lstStyle/>
              <a:p>
                <a:r>
                  <a:rPr lang="en-US" sz="1400" b="1" dirty="0" smtClean="0"/>
                  <a:t>= Reciprocated Tie</a:t>
                </a:r>
              </a:p>
            </p:txBody>
          </p:sp>
          <p:sp>
            <p:nvSpPr>
              <p:cNvPr id="16" name="TextBox 15"/>
              <p:cNvSpPr txBox="1"/>
              <p:nvPr/>
            </p:nvSpPr>
            <p:spPr>
              <a:xfrm>
                <a:off x="1116027" y="27823557"/>
                <a:ext cx="5431022" cy="642482"/>
              </a:xfrm>
              <a:prstGeom prst="rect">
                <a:avLst/>
              </a:prstGeom>
              <a:noFill/>
            </p:spPr>
            <p:txBody>
              <a:bodyPr wrap="square" rtlCol="0">
                <a:spAutoFit/>
              </a:bodyPr>
              <a:lstStyle/>
              <a:p>
                <a:r>
                  <a:rPr lang="en-US" sz="1400" b="1" dirty="0" smtClean="0"/>
                  <a:t>= Non-Reciprocated Tie</a:t>
                </a:r>
              </a:p>
            </p:txBody>
          </p:sp>
        </p:grpSp>
      </p:grpSp>
      <p:pic>
        <p:nvPicPr>
          <p:cNvPr id="41" name="Picture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3246" y="6503353"/>
            <a:ext cx="5810754" cy="354647"/>
          </a:xfrm>
          <a:prstGeom prst="rect">
            <a:avLst/>
          </a:prstGeom>
        </p:spPr>
      </p:pic>
    </p:spTree>
    <p:extLst>
      <p:ext uri="{BB962C8B-B14F-4D97-AF65-F5344CB8AC3E}">
        <p14:creationId xmlns:p14="http://schemas.microsoft.com/office/powerpoint/2010/main" val="13411707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In sum, social network measures of inbound &amp; outbound centrality, and reciprocity serve as significant explanatory variables in a regression model when compared to a reduced model with basic predictors. </a:t>
            </a:r>
          </a:p>
          <a:p>
            <a:endParaRPr lang="en-US" dirty="0" smtClean="0"/>
          </a:p>
          <a:p>
            <a:r>
              <a:rPr lang="en-US" dirty="0" smtClean="0"/>
              <a:t>Social bonds and friendships may serve as important factors understanding in program success.</a:t>
            </a:r>
          </a:p>
          <a:p>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246" y="6503353"/>
            <a:ext cx="5810754" cy="354647"/>
          </a:xfrm>
          <a:prstGeom prst="rect">
            <a:avLst/>
          </a:prstGeom>
        </p:spPr>
      </p:pic>
    </p:spTree>
    <p:extLst>
      <p:ext uri="{BB962C8B-B14F-4D97-AF65-F5344CB8AC3E}">
        <p14:creationId xmlns:p14="http://schemas.microsoft.com/office/powerpoint/2010/main" val="199975775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Implications</a:t>
            </a:r>
            <a:endParaRPr lang="en-US" dirty="0"/>
          </a:p>
        </p:txBody>
      </p:sp>
      <p:sp>
        <p:nvSpPr>
          <p:cNvPr id="3" name="Content Placeholder 2"/>
          <p:cNvSpPr>
            <a:spLocks noGrp="1"/>
          </p:cNvSpPr>
          <p:nvPr>
            <p:ph idx="1"/>
          </p:nvPr>
        </p:nvSpPr>
        <p:spPr/>
        <p:txBody>
          <a:bodyPr/>
          <a:lstStyle/>
          <a:p>
            <a:endParaRPr lang="en-US" dirty="0" smtClean="0"/>
          </a:p>
          <a:p>
            <a:endParaRPr lang="en-US" dirty="0"/>
          </a:p>
          <a:p>
            <a:r>
              <a:rPr lang="en-US" dirty="0" smtClean="0"/>
              <a:t>Providing </a:t>
            </a:r>
            <a:r>
              <a:rPr lang="en-US" dirty="0" smtClean="0"/>
              <a:t>a better understanding of social network connections in a youth mentoring program</a:t>
            </a:r>
          </a:p>
          <a:p>
            <a:endParaRPr lang="en-US" dirty="0"/>
          </a:p>
          <a:p>
            <a:r>
              <a:rPr lang="en-US" dirty="0" smtClean="0"/>
              <a:t>Encouraging a more and stronger relationships within Campus Connections</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246" y="6503353"/>
            <a:ext cx="5810754" cy="354647"/>
          </a:xfrm>
          <a:prstGeom prst="rect">
            <a:avLst/>
          </a:prstGeom>
        </p:spPr>
      </p:pic>
    </p:spTree>
    <p:extLst>
      <p:ext uri="{BB962C8B-B14F-4D97-AF65-F5344CB8AC3E}">
        <p14:creationId xmlns:p14="http://schemas.microsoft.com/office/powerpoint/2010/main" val="7690211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1066800"/>
          </a:xfrm>
        </p:spPr>
        <p:txBody>
          <a:bodyPr/>
          <a:lstStyle/>
          <a:p>
            <a:r>
              <a:rPr lang="en-US" dirty="0" smtClean="0"/>
              <a:t>Limitations and Future Research</a:t>
            </a:r>
            <a:endParaRPr lang="en-US" dirty="0"/>
          </a:p>
        </p:txBody>
      </p:sp>
      <p:sp>
        <p:nvSpPr>
          <p:cNvPr id="3" name="Content Placeholder 2"/>
          <p:cNvSpPr>
            <a:spLocks noGrp="1"/>
          </p:cNvSpPr>
          <p:nvPr>
            <p:ph idx="1"/>
          </p:nvPr>
        </p:nvSpPr>
        <p:spPr>
          <a:xfrm>
            <a:off x="457200" y="1905000"/>
            <a:ext cx="8229600" cy="4324350"/>
          </a:xfrm>
        </p:spPr>
        <p:txBody>
          <a:bodyPr/>
          <a:lstStyle/>
          <a:p>
            <a:r>
              <a:rPr lang="en-US" sz="2600" b="1" dirty="0" smtClean="0"/>
              <a:t>Limitations</a:t>
            </a:r>
          </a:p>
          <a:p>
            <a:pPr lvl="1"/>
            <a:r>
              <a:rPr lang="en-US" dirty="0" smtClean="0">
                <a:solidFill>
                  <a:srgbClr val="00B050"/>
                </a:solidFill>
              </a:rPr>
              <a:t>Program attrition and drop out</a:t>
            </a:r>
          </a:p>
          <a:p>
            <a:pPr lvl="1"/>
            <a:r>
              <a:rPr lang="en-US" dirty="0" smtClean="0">
                <a:solidFill>
                  <a:srgbClr val="00B050"/>
                </a:solidFill>
              </a:rPr>
              <a:t>Small sample size</a:t>
            </a:r>
          </a:p>
          <a:p>
            <a:pPr lvl="1"/>
            <a:r>
              <a:rPr lang="en-US" dirty="0" smtClean="0">
                <a:solidFill>
                  <a:srgbClr val="00B050"/>
                </a:solidFill>
              </a:rPr>
              <a:t>Preliminary analysis</a:t>
            </a:r>
          </a:p>
          <a:p>
            <a:pPr lvl="1"/>
            <a:endParaRPr lang="en-US" dirty="0" smtClean="0"/>
          </a:p>
          <a:p>
            <a:r>
              <a:rPr lang="en-US" sz="2600" b="1" dirty="0" smtClean="0"/>
              <a:t>Future Research</a:t>
            </a:r>
          </a:p>
          <a:p>
            <a:pPr lvl="1"/>
            <a:r>
              <a:rPr lang="en-US" dirty="0" smtClean="0">
                <a:solidFill>
                  <a:srgbClr val="00B050"/>
                </a:solidFill>
              </a:rPr>
              <a:t>Further understanding of which aspects of a mentor-mentee relationship are most important</a:t>
            </a:r>
          </a:p>
          <a:p>
            <a:pPr lvl="2"/>
            <a:r>
              <a:rPr lang="en-US" sz="2200" dirty="0" err="1" smtClean="0">
                <a:solidFill>
                  <a:schemeClr val="tx1"/>
                </a:solidFill>
              </a:rPr>
              <a:t>E.g</a:t>
            </a:r>
            <a:r>
              <a:rPr lang="en-US" sz="2200" dirty="0" smtClean="0">
                <a:solidFill>
                  <a:schemeClr val="tx1"/>
                </a:solidFill>
              </a:rPr>
              <a:t>, mentee-mentee relationship vs. mentor-mentee relationships</a:t>
            </a:r>
            <a:r>
              <a:rPr lang="en-US" sz="2200" dirty="0" smtClean="0">
                <a:solidFill>
                  <a:schemeClr val="tx1"/>
                </a:solidFill>
              </a:rPr>
              <a:t>.</a:t>
            </a:r>
            <a:endParaRPr lang="en-US" sz="2200" dirty="0" smtClean="0">
              <a:solidFill>
                <a:schemeClr val="tx1"/>
              </a:solidFill>
            </a:endParaRPr>
          </a:p>
        </p:txBody>
      </p:sp>
    </p:spTree>
    <p:extLst>
      <p:ext uri="{BB962C8B-B14F-4D97-AF65-F5344CB8AC3E}">
        <p14:creationId xmlns:p14="http://schemas.microsoft.com/office/powerpoint/2010/main" val="37483034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a:xfrm>
            <a:off x="457200" y="2000250"/>
            <a:ext cx="8229600" cy="4324350"/>
          </a:xfrm>
        </p:spPr>
        <p:txBody>
          <a:bodyPr/>
          <a:lstStyle/>
          <a:p>
            <a:r>
              <a:rPr lang="en-US" dirty="0" smtClean="0"/>
              <a:t>Campus Connections program staff</a:t>
            </a:r>
          </a:p>
          <a:p>
            <a:pPr lvl="1"/>
            <a:r>
              <a:rPr lang="en-US" dirty="0" smtClean="0">
                <a:solidFill>
                  <a:srgbClr val="00B050"/>
                </a:solidFill>
              </a:rPr>
              <a:t>Stacy </a:t>
            </a:r>
            <a:r>
              <a:rPr lang="en-US" dirty="0" err="1" smtClean="0">
                <a:solidFill>
                  <a:srgbClr val="00B050"/>
                </a:solidFill>
              </a:rPr>
              <a:t>Biggerstaff</a:t>
            </a:r>
            <a:r>
              <a:rPr lang="en-US" dirty="0" smtClean="0">
                <a:solidFill>
                  <a:srgbClr val="00B050"/>
                </a:solidFill>
              </a:rPr>
              <a:t>, </a:t>
            </a:r>
            <a:r>
              <a:rPr lang="en-US" dirty="0" err="1" smtClean="0">
                <a:solidFill>
                  <a:srgbClr val="00B050"/>
                </a:solidFill>
              </a:rPr>
              <a:t>Gereon</a:t>
            </a:r>
            <a:r>
              <a:rPr lang="en-US" dirty="0" smtClean="0">
                <a:solidFill>
                  <a:srgbClr val="00B050"/>
                </a:solidFill>
              </a:rPr>
              <a:t> Fredrickson, Mackenzie Miller </a:t>
            </a:r>
          </a:p>
          <a:p>
            <a:r>
              <a:rPr lang="en-US" dirty="0" smtClean="0"/>
              <a:t>HDFS Faculty</a:t>
            </a:r>
            <a:endParaRPr lang="en-US" dirty="0"/>
          </a:p>
          <a:p>
            <a:pPr lvl="1"/>
            <a:r>
              <a:rPr lang="en-US" dirty="0" smtClean="0">
                <a:solidFill>
                  <a:srgbClr val="00B050"/>
                </a:solidFill>
              </a:rPr>
              <a:t>Dr. Shelly Haddock</a:t>
            </a:r>
          </a:p>
          <a:p>
            <a:r>
              <a:rPr lang="en-US" dirty="0" smtClean="0"/>
              <a:t>Capstone Academic Advisor</a:t>
            </a:r>
          </a:p>
          <a:p>
            <a:pPr lvl="1"/>
            <a:r>
              <a:rPr lang="en-US" dirty="0" smtClean="0">
                <a:solidFill>
                  <a:srgbClr val="00B050"/>
                </a:solidFill>
              </a:rPr>
              <a:t>Dr. Tracy Nelson</a:t>
            </a:r>
          </a:p>
          <a:p>
            <a:r>
              <a:rPr lang="en-US" dirty="0" smtClean="0"/>
              <a:t>Capstone Preceptor &amp; Mentor</a:t>
            </a:r>
          </a:p>
          <a:p>
            <a:pPr lvl="1"/>
            <a:r>
              <a:rPr lang="en-US" dirty="0" smtClean="0">
                <a:solidFill>
                  <a:srgbClr val="00B050"/>
                </a:solidFill>
              </a:rPr>
              <a:t>Dr. Kimberly Henry</a:t>
            </a:r>
          </a:p>
          <a:p>
            <a:r>
              <a:rPr lang="en-US" dirty="0" smtClean="0"/>
              <a:t>All CSPH Faculty, Staff, and Peers</a:t>
            </a:r>
          </a:p>
        </p:txBody>
      </p:sp>
    </p:spTree>
    <p:extLst>
      <p:ext uri="{BB962C8B-B14F-4D97-AF65-F5344CB8AC3E}">
        <p14:creationId xmlns:p14="http://schemas.microsoft.com/office/powerpoint/2010/main" val="36187244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0200"/>
            <a:ext cx="8229600" cy="1066800"/>
          </a:xfrm>
        </p:spPr>
        <p:txBody>
          <a:bodyPr/>
          <a:lstStyle/>
          <a:p>
            <a:pPr algn="ctr"/>
            <a:r>
              <a:rPr lang="en-US" sz="7000" dirty="0" smtClean="0"/>
              <a:t>Objective</a:t>
            </a:r>
            <a:endParaRPr lang="en-US" sz="7000" dirty="0"/>
          </a:p>
        </p:txBody>
      </p:sp>
      <p:sp>
        <p:nvSpPr>
          <p:cNvPr id="3" name="Content Placeholder 2"/>
          <p:cNvSpPr>
            <a:spLocks noGrp="1"/>
          </p:cNvSpPr>
          <p:nvPr>
            <p:ph idx="1"/>
          </p:nvPr>
        </p:nvSpPr>
        <p:spPr>
          <a:xfrm>
            <a:off x="304800" y="2057400"/>
            <a:ext cx="8534400" cy="990600"/>
          </a:xfrm>
        </p:spPr>
        <p:txBody>
          <a:bodyPr/>
          <a:lstStyle/>
          <a:p>
            <a:endParaRPr lang="en-US" dirty="0" smtClean="0"/>
          </a:p>
          <a:p>
            <a:endParaRPr lang="en-US" dirty="0"/>
          </a:p>
          <a:p>
            <a:endParaRPr lang="en-US" dirty="0" smtClean="0"/>
          </a:p>
          <a:p>
            <a:pPr marL="109537" indent="0">
              <a:buNone/>
            </a:pPr>
            <a:r>
              <a:rPr lang="en-US" sz="3500" dirty="0" smtClean="0">
                <a:solidFill>
                  <a:srgbClr val="465D0B"/>
                </a:solidFill>
              </a:rPr>
              <a:t>To Understand the role of the social network on adolescent depression at the end of the Campus Connections Program. </a:t>
            </a:r>
            <a:endParaRPr lang="en-US" sz="3500" dirty="0">
              <a:solidFill>
                <a:srgbClr val="465D0B"/>
              </a:solidFill>
            </a:endParaRPr>
          </a:p>
        </p:txBody>
      </p:sp>
      <p:sp>
        <p:nvSpPr>
          <p:cNvPr id="7" name="Rectangle 6"/>
          <p:cNvSpPr/>
          <p:nvPr/>
        </p:nvSpPr>
        <p:spPr>
          <a:xfrm>
            <a:off x="304800" y="3345339"/>
            <a:ext cx="8534400" cy="1981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246" y="6503353"/>
            <a:ext cx="5810754" cy="354647"/>
          </a:xfrm>
          <a:prstGeom prst="rect">
            <a:avLst/>
          </a:prstGeom>
        </p:spPr>
      </p:pic>
    </p:spTree>
    <p:extLst>
      <p:ext uri="{BB962C8B-B14F-4D97-AF65-F5344CB8AC3E}">
        <p14:creationId xmlns:p14="http://schemas.microsoft.com/office/powerpoint/2010/main" val="1731727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551557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
        <p:nvSpPr>
          <p:cNvPr id="3" name="Content Placeholder 2"/>
          <p:cNvSpPr>
            <a:spLocks noGrp="1"/>
          </p:cNvSpPr>
          <p:nvPr>
            <p:ph idx="1"/>
          </p:nvPr>
        </p:nvSpPr>
        <p:spPr/>
        <p:txBody>
          <a:bodyPr/>
          <a:lstStyle/>
          <a:p>
            <a:r>
              <a:rPr lang="en-US" dirty="0" smtClean="0"/>
              <a:t>Do not go past this</a:t>
            </a:r>
            <a:endParaRPr lang="en-US" dirty="0"/>
          </a:p>
        </p:txBody>
      </p:sp>
    </p:spTree>
    <p:extLst>
      <p:ext uri="{BB962C8B-B14F-4D97-AF65-F5344CB8AC3E}">
        <p14:creationId xmlns:p14="http://schemas.microsoft.com/office/powerpoint/2010/main" val="8040150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Adolescent Specific Social Network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2209800"/>
            <a:ext cx="7052863" cy="432435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spTree>
    <p:extLst>
      <p:ext uri="{BB962C8B-B14F-4D97-AF65-F5344CB8AC3E}">
        <p14:creationId xmlns:p14="http://schemas.microsoft.com/office/powerpoint/2010/main" val="12602156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381000" y="914400"/>
            <a:ext cx="8229600" cy="1066800"/>
          </a:xfrm>
        </p:spPr>
        <p:txBody>
          <a:bodyPr/>
          <a:lstStyle/>
          <a:p>
            <a:r>
              <a:rPr lang="en-US" altLang="en-US" sz="3600" b="1" dirty="0" smtClean="0">
                <a:solidFill>
                  <a:schemeClr val="tx2">
                    <a:lumMod val="50000"/>
                  </a:schemeClr>
                </a:solidFill>
              </a:rPr>
              <a:t>Program Evaluation Findings</a:t>
            </a:r>
          </a:p>
        </p:txBody>
      </p:sp>
      <p:sp>
        <p:nvSpPr>
          <p:cNvPr id="12291" name="Content Placeholder 2"/>
          <p:cNvSpPr>
            <a:spLocks noGrp="1"/>
          </p:cNvSpPr>
          <p:nvPr>
            <p:ph idx="1"/>
          </p:nvPr>
        </p:nvSpPr>
        <p:spPr bwMode="auto">
          <a:xfrm>
            <a:off x="457200" y="1828800"/>
            <a:ext cx="8458200" cy="42973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buNone/>
              <a:defRPr/>
            </a:pPr>
            <a:r>
              <a:rPr lang="en-US" altLang="en-US" dirty="0"/>
              <a:t>Participation in Campus Corps accounted </a:t>
            </a:r>
            <a:r>
              <a:rPr lang="en-US" altLang="en-US" dirty="0" smtClean="0"/>
              <a:t>for significant changes: </a:t>
            </a:r>
            <a:endParaRPr lang="en-US" altLang="en-US" dirty="0"/>
          </a:p>
          <a:p>
            <a:pPr lvl="2">
              <a:buFontTx/>
              <a:buChar char="•"/>
              <a:defRPr/>
            </a:pPr>
            <a:r>
              <a:rPr lang="en-US" altLang="en-US" sz="2800" dirty="0">
                <a:solidFill>
                  <a:schemeClr val="tx1"/>
                </a:solidFill>
              </a:rPr>
              <a:t>Community Service Self-Efficacy </a:t>
            </a:r>
          </a:p>
          <a:p>
            <a:pPr lvl="2">
              <a:buFontTx/>
              <a:buChar char="•"/>
              <a:defRPr/>
            </a:pPr>
            <a:r>
              <a:rPr lang="en-US" altLang="en-US" sz="2800" dirty="0">
                <a:solidFill>
                  <a:schemeClr val="tx1"/>
                </a:solidFill>
              </a:rPr>
              <a:t>Service Learning Benefit </a:t>
            </a:r>
          </a:p>
          <a:p>
            <a:pPr lvl="2">
              <a:buFontTx/>
              <a:buChar char="•"/>
              <a:defRPr/>
            </a:pPr>
            <a:r>
              <a:rPr lang="en-US" altLang="en-US" sz="2800" dirty="0">
                <a:solidFill>
                  <a:schemeClr val="tx1"/>
                </a:solidFill>
              </a:rPr>
              <a:t>Self-Esteem </a:t>
            </a:r>
          </a:p>
          <a:p>
            <a:pPr lvl="2">
              <a:buFontTx/>
              <a:buChar char="•"/>
              <a:defRPr/>
            </a:pPr>
            <a:r>
              <a:rPr lang="en-US" altLang="en-US" sz="2800" dirty="0">
                <a:solidFill>
                  <a:schemeClr val="tx1"/>
                </a:solidFill>
              </a:rPr>
              <a:t>Civic Attitudes </a:t>
            </a:r>
          </a:p>
          <a:p>
            <a:pPr lvl="2">
              <a:buFontTx/>
              <a:buChar char="•"/>
              <a:defRPr/>
            </a:pPr>
            <a:r>
              <a:rPr lang="en-US" altLang="en-US" sz="2800" dirty="0">
                <a:solidFill>
                  <a:schemeClr val="tx1"/>
                </a:solidFill>
              </a:rPr>
              <a:t>Political Awareness</a:t>
            </a:r>
          </a:p>
          <a:p>
            <a:pPr lvl="2">
              <a:buFontTx/>
              <a:buChar char="•"/>
              <a:defRPr/>
            </a:pPr>
            <a:r>
              <a:rPr lang="en-US" altLang="en-US" sz="2800" dirty="0">
                <a:solidFill>
                  <a:schemeClr val="tx1"/>
                </a:solidFill>
              </a:rPr>
              <a:t>Civic Action </a:t>
            </a:r>
          </a:p>
          <a:p>
            <a:pPr lvl="2">
              <a:buFontTx/>
              <a:buChar char="•"/>
              <a:defRPr/>
            </a:pPr>
            <a:r>
              <a:rPr lang="en-US" altLang="en-US" sz="2800" dirty="0">
                <a:solidFill>
                  <a:schemeClr val="tx1"/>
                </a:solidFill>
              </a:rPr>
              <a:t>Interpersonal Social Skills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4483411"/>
            <a:ext cx="2895600" cy="216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spTree>
    <p:extLst>
      <p:ext uri="{BB962C8B-B14F-4D97-AF65-F5344CB8AC3E}">
        <p14:creationId xmlns:p14="http://schemas.microsoft.com/office/powerpoint/2010/main" val="749316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066800"/>
          </a:xfrm>
        </p:spPr>
        <p:txBody>
          <a:bodyPr/>
          <a:lstStyle/>
          <a:p>
            <a:r>
              <a:rPr lang="en-US" dirty="0" smtClean="0"/>
              <a:t>SNA, Mentorship, and Adolescents</a:t>
            </a:r>
            <a:endParaRPr lang="en-US" dirty="0"/>
          </a:p>
        </p:txBody>
      </p:sp>
      <p:sp>
        <p:nvSpPr>
          <p:cNvPr id="3" name="Content Placeholder 2"/>
          <p:cNvSpPr>
            <a:spLocks noGrp="1"/>
          </p:cNvSpPr>
          <p:nvPr>
            <p:ph idx="1"/>
          </p:nvPr>
        </p:nvSpPr>
        <p:spPr>
          <a:xfrm>
            <a:off x="457200" y="1981200"/>
            <a:ext cx="8229600" cy="4324350"/>
          </a:xfrm>
        </p:spPr>
        <p:txBody>
          <a:bodyPr/>
          <a:lstStyle/>
          <a:p>
            <a:r>
              <a:rPr lang="en-US" sz="2600" dirty="0" smtClean="0"/>
              <a:t>Adolescent social groups tied with peer deviance and substance use (</a:t>
            </a:r>
            <a:r>
              <a:rPr lang="en-US" sz="2600" dirty="0" err="1" smtClean="0"/>
              <a:t>Ryzin</a:t>
            </a:r>
            <a:r>
              <a:rPr lang="en-US" sz="2600" dirty="0" smtClean="0"/>
              <a:t> &amp; </a:t>
            </a:r>
            <a:r>
              <a:rPr lang="en-US" sz="2600" dirty="0" err="1" smtClean="0"/>
              <a:t>Dishion</a:t>
            </a:r>
            <a:r>
              <a:rPr lang="en-US" sz="2600" dirty="0" smtClean="0"/>
              <a:t>, 2014)</a:t>
            </a:r>
          </a:p>
          <a:p>
            <a:endParaRPr lang="en-US" sz="2600" dirty="0"/>
          </a:p>
          <a:p>
            <a:r>
              <a:rPr lang="en-US" sz="2600" dirty="0" smtClean="0"/>
              <a:t>Adolescents that reported having a mentoring relationship reported more favorable life outcomes (National Longitudinal study of Adolescents; Dubois &amp; </a:t>
            </a:r>
            <a:r>
              <a:rPr lang="en-US" sz="2600" dirty="0" err="1" smtClean="0"/>
              <a:t>Silverthorn</a:t>
            </a:r>
            <a:r>
              <a:rPr lang="en-US" sz="2600" dirty="0" smtClean="0"/>
              <a:t>, 2005)</a:t>
            </a:r>
          </a:p>
          <a:p>
            <a:endParaRPr lang="en-US" sz="2600" dirty="0"/>
          </a:p>
          <a:p>
            <a:r>
              <a:rPr lang="en-US" sz="2600" dirty="0" smtClean="0"/>
              <a:t>Previous research suggest positive relationships serve as a protective factor for youth (</a:t>
            </a:r>
            <a:r>
              <a:rPr lang="en-US" sz="2600" dirty="0" err="1" smtClean="0"/>
              <a:t>Kawachi</a:t>
            </a:r>
            <a:r>
              <a:rPr lang="en-US" sz="2600" dirty="0" smtClean="0"/>
              <a:t> &amp; Berkman, 2001)</a:t>
            </a:r>
          </a:p>
          <a:p>
            <a:endParaRPr lang="en-US" sz="2600" dirty="0"/>
          </a:p>
          <a:p>
            <a:endParaRPr lang="en-US" sz="26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246" y="6503353"/>
            <a:ext cx="5810754" cy="354647"/>
          </a:xfrm>
          <a:prstGeom prst="rect">
            <a:avLst/>
          </a:prstGeom>
        </p:spPr>
      </p:pic>
    </p:spTree>
    <p:extLst>
      <p:ext uri="{BB962C8B-B14F-4D97-AF65-F5344CB8AC3E}">
        <p14:creationId xmlns:p14="http://schemas.microsoft.com/office/powerpoint/2010/main" val="29608388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89" y="609600"/>
            <a:ext cx="8772525" cy="1103313"/>
          </a:xfrm>
        </p:spPr>
        <p:txBody>
          <a:bodyPr>
            <a:noAutofit/>
          </a:bodyPr>
          <a:lstStyle/>
          <a:p>
            <a:pPr fontAlgn="auto">
              <a:spcAft>
                <a:spcPts val="0"/>
              </a:spcAft>
              <a:defRPr/>
            </a:pPr>
            <a:r>
              <a:rPr lang="en-US" b="1" dirty="0" smtClean="0">
                <a:solidFill>
                  <a:schemeClr val="tx2">
                    <a:lumMod val="50000"/>
                  </a:schemeClr>
                </a:solidFill>
              </a:rPr>
              <a:t>Student experiences</a:t>
            </a:r>
            <a:endParaRPr lang="en-US" b="1" dirty="0">
              <a:solidFill>
                <a:schemeClr val="tx2">
                  <a:lumMod val="50000"/>
                </a:schemeClr>
              </a:solidFill>
            </a:endParaRPr>
          </a:p>
        </p:txBody>
      </p:sp>
      <p:sp>
        <p:nvSpPr>
          <p:cNvPr id="86021" name="TextBox 7"/>
          <p:cNvSpPr txBox="1">
            <a:spLocks noChangeArrowheads="1"/>
          </p:cNvSpPr>
          <p:nvPr/>
        </p:nvSpPr>
        <p:spPr bwMode="auto">
          <a:xfrm>
            <a:off x="3810000" y="5126038"/>
            <a:ext cx="4953000" cy="707886"/>
          </a:xfrm>
          <a:prstGeom prst="rect">
            <a:avLst/>
          </a:prstGeom>
          <a:noFill/>
          <a:ln w="9525">
            <a:noFill/>
            <a:miter lim="800000"/>
            <a:headEnd/>
            <a:tailEnd/>
          </a:ln>
        </p:spPr>
        <p:txBody>
          <a:bodyPr>
            <a:spAutoFit/>
          </a:bodyPr>
          <a:lstStyle/>
          <a:p>
            <a:pPr algn="ctr"/>
            <a:endParaRPr lang="en-US" sz="2200" dirty="0">
              <a:latin typeface="Calibri" pitchFamily="34" charset="0"/>
            </a:endParaRPr>
          </a:p>
          <a:p>
            <a:endParaRPr lang="en-US" dirty="0">
              <a:latin typeface="Calibri" pitchFamily="34" charset="0"/>
            </a:endParaRPr>
          </a:p>
        </p:txBody>
      </p:sp>
      <p:sp>
        <p:nvSpPr>
          <p:cNvPr id="3" name="Rectangle 2"/>
          <p:cNvSpPr/>
          <p:nvPr/>
        </p:nvSpPr>
        <p:spPr>
          <a:xfrm>
            <a:off x="304800" y="5126038"/>
            <a:ext cx="4572000" cy="1200329"/>
          </a:xfrm>
          <a:prstGeom prst="rect">
            <a:avLst/>
          </a:prstGeom>
        </p:spPr>
        <p:txBody>
          <a:bodyPr>
            <a:spAutoFit/>
          </a:bodyPr>
          <a:lstStyle/>
          <a:p>
            <a:pPr algn="ctr"/>
            <a:r>
              <a:rPr lang="en-US" sz="2400" i="1" dirty="0" smtClean="0"/>
              <a:t>“[In Campus Corps] I </a:t>
            </a:r>
            <a:r>
              <a:rPr lang="en-US" sz="2400" i="1" dirty="0"/>
              <a:t>gained a whole family and a place to belong at </a:t>
            </a:r>
            <a:r>
              <a:rPr lang="en-US" sz="2400" i="1" dirty="0" smtClean="0"/>
              <a:t>CSU.”</a:t>
            </a:r>
            <a:endParaRPr lang="en-US" sz="2400" dirty="0"/>
          </a:p>
        </p:txBody>
      </p:sp>
      <p:sp>
        <p:nvSpPr>
          <p:cNvPr id="6" name="Rectangle 5"/>
          <p:cNvSpPr/>
          <p:nvPr/>
        </p:nvSpPr>
        <p:spPr>
          <a:xfrm>
            <a:off x="228600" y="1828800"/>
            <a:ext cx="3886200" cy="3046988"/>
          </a:xfrm>
          <a:prstGeom prst="rect">
            <a:avLst/>
          </a:prstGeom>
        </p:spPr>
        <p:txBody>
          <a:bodyPr wrap="square">
            <a:spAutoFit/>
          </a:bodyPr>
          <a:lstStyle/>
          <a:p>
            <a:pPr algn="ctr"/>
            <a:r>
              <a:rPr lang="en-US" sz="2400" i="1" dirty="0"/>
              <a:t>“I was ready to drop out of college before joining Campus Corps and now, because of my time spent with the youth, I am excited about the possibility of pursuing an education degree</a:t>
            </a:r>
            <a:r>
              <a:rPr lang="en-US" sz="2400" i="1" dirty="0" smtClean="0"/>
              <a:t>.” </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360" y="714375"/>
            <a:ext cx="4038600" cy="2714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4886739" y="3812106"/>
            <a:ext cx="3886200" cy="1938992"/>
          </a:xfrm>
          <a:prstGeom prst="rect">
            <a:avLst/>
          </a:prstGeom>
        </p:spPr>
        <p:txBody>
          <a:bodyPr wrap="square">
            <a:spAutoFit/>
          </a:bodyPr>
          <a:lstStyle/>
          <a:p>
            <a:pPr algn="ctr"/>
            <a:r>
              <a:rPr lang="en-US" sz="2400" i="1" dirty="0"/>
              <a:t>“I </a:t>
            </a:r>
            <a:r>
              <a:rPr lang="en-US" sz="2400" i="1" dirty="0" smtClean="0"/>
              <a:t>graduated over a year ago and Campus Corps was the most meaningful and rewarding part of my college career.”  </a:t>
            </a:r>
            <a:endParaRPr lang="en-US" sz="24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534400" cy="685800"/>
          </a:xfrm>
        </p:spPr>
        <p:txBody>
          <a:bodyPr/>
          <a:lstStyle/>
          <a:p>
            <a:r>
              <a:rPr lang="en-US" b="1" dirty="0" smtClean="0">
                <a:solidFill>
                  <a:schemeClr val="tx2">
                    <a:lumMod val="50000"/>
                  </a:schemeClr>
                </a:solidFill>
              </a:rPr>
              <a:t>Background</a:t>
            </a:r>
            <a:endParaRPr lang="en-US" b="1" dirty="0">
              <a:solidFill>
                <a:schemeClr val="tx2">
                  <a:lumMod val="50000"/>
                </a:schemeClr>
              </a:solidFill>
            </a:endParaRPr>
          </a:p>
        </p:txBody>
      </p:sp>
      <p:sp>
        <p:nvSpPr>
          <p:cNvPr id="3" name="Content Placeholder 2"/>
          <p:cNvSpPr>
            <a:spLocks noGrp="1"/>
          </p:cNvSpPr>
          <p:nvPr>
            <p:ph idx="1"/>
          </p:nvPr>
        </p:nvSpPr>
        <p:spPr>
          <a:xfrm>
            <a:off x="152400" y="1219200"/>
            <a:ext cx="8686800" cy="5105400"/>
          </a:xfrm>
        </p:spPr>
        <p:txBody>
          <a:bodyPr/>
          <a:lstStyle/>
          <a:p>
            <a:pPr marL="109537" indent="0">
              <a:buNone/>
            </a:pPr>
            <a:r>
              <a:rPr lang="en-US" altLang="en-US" sz="2400" dirty="0" smtClean="0"/>
              <a:t>2009:  </a:t>
            </a:r>
          </a:p>
          <a:p>
            <a:pPr lvl="1"/>
            <a:r>
              <a:rPr lang="en-US" sz="2400" dirty="0" smtClean="0">
                <a:solidFill>
                  <a:schemeClr val="tx1"/>
                </a:solidFill>
              </a:rPr>
              <a:t>Rates </a:t>
            </a:r>
            <a:r>
              <a:rPr lang="en-US" sz="2400" dirty="0">
                <a:solidFill>
                  <a:schemeClr val="tx1"/>
                </a:solidFill>
              </a:rPr>
              <a:t>of youth involved in </a:t>
            </a:r>
            <a:r>
              <a:rPr lang="en-US" sz="2400" dirty="0" smtClean="0">
                <a:solidFill>
                  <a:schemeClr val="tx1"/>
                </a:solidFill>
              </a:rPr>
              <a:t>the </a:t>
            </a:r>
            <a:r>
              <a:rPr lang="en-US" sz="2400" dirty="0">
                <a:solidFill>
                  <a:schemeClr val="tx1"/>
                </a:solidFill>
              </a:rPr>
              <a:t>juvenile justice system increased dramatically during the economic </a:t>
            </a:r>
            <a:r>
              <a:rPr lang="en-US" sz="2400" dirty="0" smtClean="0">
                <a:solidFill>
                  <a:schemeClr val="tx1"/>
                </a:solidFill>
              </a:rPr>
              <a:t>recession</a:t>
            </a:r>
          </a:p>
          <a:p>
            <a:pPr lvl="1"/>
            <a:r>
              <a:rPr lang="en-US" altLang="en-US" sz="2400" dirty="0">
                <a:solidFill>
                  <a:schemeClr val="tx1"/>
                </a:solidFill>
              </a:rPr>
              <a:t>District Attorney &amp; Juvenile Magistrate </a:t>
            </a:r>
            <a:r>
              <a:rPr lang="en-US" altLang="en-US" sz="2400" dirty="0" smtClean="0">
                <a:solidFill>
                  <a:schemeClr val="tx1"/>
                </a:solidFill>
              </a:rPr>
              <a:t>asked </a:t>
            </a:r>
            <a:r>
              <a:rPr lang="en-US" altLang="en-US" sz="2400" dirty="0">
                <a:solidFill>
                  <a:schemeClr val="tx1"/>
                </a:solidFill>
              </a:rPr>
              <a:t>for </a:t>
            </a:r>
            <a:r>
              <a:rPr lang="en-US" altLang="en-US" sz="2400" dirty="0" smtClean="0">
                <a:solidFill>
                  <a:schemeClr val="tx1"/>
                </a:solidFill>
              </a:rPr>
              <a:t>creative solutions</a:t>
            </a:r>
          </a:p>
          <a:p>
            <a:pPr lvl="1"/>
            <a:r>
              <a:rPr lang="en-US" altLang="en-US" sz="2400" dirty="0" smtClean="0">
                <a:solidFill>
                  <a:schemeClr val="tx1"/>
                </a:solidFill>
              </a:rPr>
              <a:t>Research based design – best practices in mentoring</a:t>
            </a:r>
          </a:p>
          <a:p>
            <a:pPr lvl="1"/>
            <a:r>
              <a:rPr lang="en-US" altLang="en-US" sz="2400" dirty="0" smtClean="0">
                <a:solidFill>
                  <a:schemeClr val="tx1"/>
                </a:solidFill>
              </a:rPr>
              <a:t>Federal funding to launch program ($500,000 - CNCS grant)</a:t>
            </a:r>
          </a:p>
          <a:p>
            <a:endParaRPr lang="en-US" altLang="en-US" sz="1050" dirty="0" smtClean="0"/>
          </a:p>
          <a:p>
            <a:pPr marL="109537" indent="0">
              <a:buNone/>
            </a:pPr>
            <a:r>
              <a:rPr lang="en-US" altLang="en-US" sz="2400" dirty="0" smtClean="0"/>
              <a:t>2010:</a:t>
            </a:r>
          </a:p>
          <a:p>
            <a:pPr lvl="1"/>
            <a:r>
              <a:rPr lang="en-US" altLang="en-US" sz="2400" dirty="0" smtClean="0">
                <a:solidFill>
                  <a:schemeClr val="tx1"/>
                </a:solidFill>
              </a:rPr>
              <a:t>Launched two sections – Spring 2010</a:t>
            </a:r>
          </a:p>
          <a:p>
            <a:pPr lvl="1"/>
            <a:r>
              <a:rPr lang="en-US" altLang="en-US" sz="2400" dirty="0" smtClean="0">
                <a:solidFill>
                  <a:schemeClr val="tx1"/>
                </a:solidFill>
              </a:rPr>
              <a:t>Mentors from only four majors (HDFS, HES, Psych, Spanish)</a:t>
            </a:r>
          </a:p>
          <a:p>
            <a:pPr lvl="1"/>
            <a:r>
              <a:rPr lang="en-US" altLang="en-US" sz="2400" dirty="0" smtClean="0">
                <a:solidFill>
                  <a:schemeClr val="tx1"/>
                </a:solidFill>
              </a:rPr>
              <a:t>Expanded to include students from all major and all years at CSU due to student demand</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246" y="6503353"/>
            <a:ext cx="5810754" cy="354647"/>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spTree>
    <p:extLst>
      <p:ext uri="{BB962C8B-B14F-4D97-AF65-F5344CB8AC3E}">
        <p14:creationId xmlns:p14="http://schemas.microsoft.com/office/powerpoint/2010/main" val="24113233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0"/>
            <a:ext cx="8839200" cy="1676400"/>
          </a:xfrm>
        </p:spPr>
        <p:txBody>
          <a:bodyPr/>
          <a:lstStyle/>
          <a:p>
            <a:r>
              <a:rPr lang="en-US" sz="3200" b="1" dirty="0" smtClean="0">
                <a:solidFill>
                  <a:schemeClr val="tx2">
                    <a:lumMod val="50000"/>
                  </a:schemeClr>
                </a:solidFill>
              </a:rPr>
              <a:t>For more information, please contact:  </a:t>
            </a:r>
            <a:endParaRPr lang="en-US" sz="3200" b="1" dirty="0">
              <a:solidFill>
                <a:schemeClr val="tx2">
                  <a:lumMod val="50000"/>
                </a:schemeClr>
              </a:solidFill>
            </a:endParaRPr>
          </a:p>
        </p:txBody>
      </p:sp>
      <p:sp>
        <p:nvSpPr>
          <p:cNvPr id="3" name="Content Placeholder 2"/>
          <p:cNvSpPr>
            <a:spLocks noGrp="1"/>
          </p:cNvSpPr>
          <p:nvPr>
            <p:ph idx="1"/>
          </p:nvPr>
        </p:nvSpPr>
        <p:spPr>
          <a:xfrm>
            <a:off x="152400" y="1981200"/>
            <a:ext cx="8839200" cy="4114800"/>
          </a:xfrm>
        </p:spPr>
        <p:txBody>
          <a:bodyPr/>
          <a:lstStyle/>
          <a:p>
            <a:pPr marL="109537" indent="0">
              <a:buNone/>
            </a:pPr>
            <a:r>
              <a:rPr lang="en-US" sz="2400" b="1" dirty="0" smtClean="0"/>
              <a:t>Jen Krafchick, PhD, CFLE</a:t>
            </a:r>
          </a:p>
          <a:p>
            <a:pPr marL="109537" indent="0">
              <a:buNone/>
            </a:pPr>
            <a:r>
              <a:rPr lang="en-US" sz="2400" dirty="0" smtClean="0"/>
              <a:t>Assistant Professor</a:t>
            </a:r>
          </a:p>
          <a:p>
            <a:pPr marL="109537" indent="0">
              <a:buNone/>
            </a:pPr>
            <a:r>
              <a:rPr lang="en-US" sz="2400" dirty="0" smtClean="0"/>
              <a:t>Human Development and Family Studies</a:t>
            </a:r>
          </a:p>
          <a:p>
            <a:pPr marL="109537" indent="0">
              <a:buNone/>
            </a:pPr>
            <a:r>
              <a:rPr lang="en-US" sz="2400" u="sng" dirty="0" smtClean="0">
                <a:solidFill>
                  <a:srgbClr val="0033CC"/>
                </a:solidFill>
              </a:rPr>
              <a:t>jen.krafchick@colostate.edu</a:t>
            </a:r>
          </a:p>
          <a:p>
            <a:pPr marL="109537" indent="0">
              <a:buNone/>
            </a:pPr>
            <a:r>
              <a:rPr lang="en-US" sz="2400" dirty="0" smtClean="0"/>
              <a:t>970-491-2171</a:t>
            </a:r>
          </a:p>
          <a:p>
            <a:pPr marL="109537" indent="0" algn="ctr">
              <a:buNone/>
            </a:pPr>
            <a:endParaRPr lang="en-US" sz="2400" b="1" dirty="0" smtClean="0"/>
          </a:p>
          <a:p>
            <a:pPr marL="109537" indent="0">
              <a:buNone/>
            </a:pPr>
            <a:r>
              <a:rPr lang="en-US" sz="3200" b="1" dirty="0" smtClean="0">
                <a:solidFill>
                  <a:schemeClr val="tx2">
                    <a:lumMod val="50000"/>
                  </a:schemeClr>
                </a:solidFill>
              </a:rPr>
              <a:t>Visit us online:</a:t>
            </a:r>
            <a:endParaRPr lang="en-US" sz="3200" dirty="0" smtClean="0">
              <a:solidFill>
                <a:schemeClr val="tx2">
                  <a:lumMod val="50000"/>
                </a:schemeClr>
              </a:solidFill>
            </a:endParaRPr>
          </a:p>
          <a:p>
            <a:pPr marL="109537" indent="0">
              <a:buNone/>
            </a:pPr>
            <a:r>
              <a:rPr lang="en-US" sz="2000" u="sng" dirty="0">
                <a:solidFill>
                  <a:srgbClr val="0033CC"/>
                </a:solidFill>
              </a:rPr>
              <a:t>http://www.hdfs.chhs.colostate.edu/students/undergraduate/campuscorps/</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14400"/>
            <a:ext cx="8229600" cy="1676400"/>
          </a:xfrm>
        </p:spPr>
        <p:txBody>
          <a:bodyPr/>
          <a:lstStyle/>
          <a:p>
            <a:r>
              <a:rPr lang="en-US" b="1" dirty="0" smtClean="0"/>
              <a:t>Campus Connections</a:t>
            </a:r>
            <a:br>
              <a:rPr lang="en-US" b="1" dirty="0" smtClean="0"/>
            </a:br>
            <a:r>
              <a:rPr lang="en-US" b="1" dirty="0" smtClean="0"/>
              <a:t>Schedule</a:t>
            </a:r>
            <a:endParaRPr lang="en-US" b="1" dirty="0"/>
          </a:p>
        </p:txBody>
      </p:sp>
      <p:pic>
        <p:nvPicPr>
          <p:cNvPr id="409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5645" y="2902839"/>
            <a:ext cx="8452325" cy="3574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830199"/>
            <a:ext cx="3093457"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33246" y="6503353"/>
            <a:ext cx="5810754" cy="354647"/>
          </a:xfrm>
          <a:prstGeom prst="rect">
            <a:avLst/>
          </a:prstGeom>
        </p:spPr>
      </p:pic>
    </p:spTree>
    <p:extLst>
      <p:ext uri="{BB962C8B-B14F-4D97-AF65-F5344CB8AC3E}">
        <p14:creationId xmlns:p14="http://schemas.microsoft.com/office/powerpoint/2010/main" val="9955620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838200"/>
          </a:xfrm>
        </p:spPr>
        <p:txBody>
          <a:bodyPr/>
          <a:lstStyle/>
          <a:p>
            <a:r>
              <a:rPr lang="en-US" b="1" dirty="0" smtClean="0">
                <a:solidFill>
                  <a:schemeClr val="tx2">
                    <a:lumMod val="50000"/>
                  </a:schemeClr>
                </a:solidFill>
              </a:rPr>
              <a:t>Campus Connections</a:t>
            </a:r>
            <a:endParaRPr lang="en-US" b="1" dirty="0"/>
          </a:p>
        </p:txBody>
      </p:sp>
      <p:sp>
        <p:nvSpPr>
          <p:cNvPr id="3" name="Content Placeholder 2"/>
          <p:cNvSpPr>
            <a:spLocks noGrp="1"/>
          </p:cNvSpPr>
          <p:nvPr>
            <p:ph idx="1"/>
          </p:nvPr>
        </p:nvSpPr>
        <p:spPr>
          <a:xfrm>
            <a:off x="228600" y="1447800"/>
            <a:ext cx="8763000" cy="5181600"/>
          </a:xfrm>
        </p:spPr>
        <p:txBody>
          <a:bodyPr numCol="1"/>
          <a:lstStyle/>
          <a:p>
            <a:pPr marL="109537" indent="0">
              <a:buNone/>
            </a:pPr>
            <a:r>
              <a:rPr lang="en-US" altLang="en-US" sz="2400" dirty="0" smtClean="0"/>
              <a:t>2010-2015</a:t>
            </a:r>
            <a:r>
              <a:rPr lang="en-US" altLang="en-US" sz="2400" dirty="0"/>
              <a:t>:</a:t>
            </a:r>
          </a:p>
          <a:p>
            <a:pPr lvl="1"/>
            <a:r>
              <a:rPr lang="en-US" altLang="en-US" sz="2800" dirty="0" smtClean="0">
                <a:solidFill>
                  <a:schemeClr val="tx1"/>
                </a:solidFill>
              </a:rPr>
              <a:t>Four </a:t>
            </a:r>
            <a:r>
              <a:rPr lang="en-US" altLang="en-US" sz="2800" dirty="0">
                <a:solidFill>
                  <a:schemeClr val="tx1"/>
                </a:solidFill>
              </a:rPr>
              <a:t>sections every fall/spring + two </a:t>
            </a:r>
            <a:r>
              <a:rPr lang="en-US" altLang="en-US" sz="2800" dirty="0" smtClean="0">
                <a:solidFill>
                  <a:schemeClr val="tx1"/>
                </a:solidFill>
              </a:rPr>
              <a:t>summers </a:t>
            </a:r>
          </a:p>
          <a:p>
            <a:pPr lvl="2"/>
            <a:r>
              <a:rPr lang="en-US" altLang="en-US" sz="2800" dirty="0" smtClean="0">
                <a:solidFill>
                  <a:schemeClr val="tx1"/>
                </a:solidFill>
              </a:rPr>
              <a:t>Approximately 32 mentoring pairs per section</a:t>
            </a:r>
          </a:p>
          <a:p>
            <a:pPr lvl="1"/>
            <a:r>
              <a:rPr lang="en-US" altLang="en-US" sz="2800" dirty="0" smtClean="0">
                <a:solidFill>
                  <a:schemeClr val="tx1"/>
                </a:solidFill>
              </a:rPr>
              <a:t>Over </a:t>
            </a:r>
            <a:r>
              <a:rPr lang="en-US" altLang="en-US" sz="2800" dirty="0">
                <a:solidFill>
                  <a:schemeClr val="tx1"/>
                </a:solidFill>
              </a:rPr>
              <a:t>2,000 </a:t>
            </a:r>
            <a:r>
              <a:rPr lang="en-US" altLang="en-US" sz="2800" dirty="0" smtClean="0">
                <a:solidFill>
                  <a:schemeClr val="tx1"/>
                </a:solidFill>
              </a:rPr>
              <a:t>CSU students </a:t>
            </a:r>
            <a:r>
              <a:rPr lang="en-US" altLang="en-US" sz="2800" dirty="0">
                <a:solidFill>
                  <a:schemeClr val="tx1"/>
                </a:solidFill>
              </a:rPr>
              <a:t>have </a:t>
            </a:r>
            <a:r>
              <a:rPr lang="en-US" altLang="en-US" sz="2800" dirty="0" smtClean="0">
                <a:solidFill>
                  <a:schemeClr val="tx1"/>
                </a:solidFill>
              </a:rPr>
              <a:t>participated </a:t>
            </a:r>
          </a:p>
          <a:p>
            <a:pPr lvl="1"/>
            <a:r>
              <a:rPr lang="en-US" altLang="en-US" sz="2800" dirty="0" smtClean="0">
                <a:solidFill>
                  <a:schemeClr val="tx1"/>
                </a:solidFill>
              </a:rPr>
              <a:t>Over 1,700 </a:t>
            </a:r>
            <a:r>
              <a:rPr lang="en-US" altLang="en-US" sz="2800" dirty="0">
                <a:solidFill>
                  <a:schemeClr val="tx1"/>
                </a:solidFill>
              </a:rPr>
              <a:t>at-risk youth have participated </a:t>
            </a:r>
          </a:p>
          <a:p>
            <a:pPr lvl="1"/>
            <a:r>
              <a:rPr lang="en-US" altLang="en-US" sz="2800" dirty="0" smtClean="0">
                <a:solidFill>
                  <a:schemeClr val="tx1"/>
                </a:solidFill>
              </a:rPr>
              <a:t>CSU students </a:t>
            </a:r>
            <a:r>
              <a:rPr lang="en-US" altLang="en-US" sz="2800" dirty="0">
                <a:solidFill>
                  <a:schemeClr val="tx1"/>
                </a:solidFill>
              </a:rPr>
              <a:t>from over 90 different </a:t>
            </a:r>
            <a:r>
              <a:rPr lang="en-US" altLang="en-US" sz="2800" dirty="0" smtClean="0">
                <a:solidFill>
                  <a:schemeClr val="tx1"/>
                </a:solidFill>
              </a:rPr>
              <a:t>majors</a:t>
            </a:r>
          </a:p>
          <a:p>
            <a:pPr lvl="1"/>
            <a:r>
              <a:rPr lang="en-US" altLang="en-US" sz="2800" dirty="0" smtClean="0">
                <a:solidFill>
                  <a:schemeClr val="tx1"/>
                </a:solidFill>
              </a:rPr>
              <a:t>William T. Grant Foundation 3 year funding ($580,000)</a:t>
            </a:r>
          </a:p>
          <a:p>
            <a:endParaRPr lang="en-US" altLang="en-US" sz="2400" i="1" dirty="0" smtClean="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246" y="6503353"/>
            <a:ext cx="5810754" cy="35464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spTree>
    <p:extLst>
      <p:ext uri="{BB962C8B-B14F-4D97-AF65-F5344CB8AC3E}">
        <p14:creationId xmlns:p14="http://schemas.microsoft.com/office/powerpoint/2010/main" val="16039628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7000" dirty="0" smtClean="0"/>
              <a:t>Hypothesis</a:t>
            </a:r>
            <a:endParaRPr lang="en-US" sz="7000" dirty="0"/>
          </a:p>
        </p:txBody>
      </p:sp>
      <p:sp>
        <p:nvSpPr>
          <p:cNvPr id="3" name="Content Placeholder 2"/>
          <p:cNvSpPr>
            <a:spLocks noGrp="1"/>
          </p:cNvSpPr>
          <p:nvPr>
            <p:ph idx="1"/>
          </p:nvPr>
        </p:nvSpPr>
        <p:spPr>
          <a:xfrm>
            <a:off x="676275" y="2590800"/>
            <a:ext cx="7772400" cy="2514600"/>
          </a:xfrm>
        </p:spPr>
        <p:txBody>
          <a:bodyPr/>
          <a:lstStyle/>
          <a:p>
            <a:pPr marL="401637" lvl="1" indent="0">
              <a:buNone/>
            </a:pPr>
            <a:r>
              <a:rPr lang="en-US" dirty="0" smtClean="0">
                <a:solidFill>
                  <a:srgbClr val="465D0B"/>
                </a:solidFill>
              </a:rPr>
              <a:t>Adolescent </a:t>
            </a:r>
            <a:r>
              <a:rPr lang="en-US" dirty="0">
                <a:solidFill>
                  <a:srgbClr val="465D0B"/>
                </a:solidFill>
              </a:rPr>
              <a:t>mentee participants in the Campus Connections Program who have higher degrees of inbound centrality, outbound centrality, and reciprocity will demonstrate more improvement in measured depression outcomes from program start to program end.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246" y="6503353"/>
            <a:ext cx="5810754" cy="354647"/>
          </a:xfrm>
          <a:prstGeom prst="rect">
            <a:avLst/>
          </a:prstGeom>
        </p:spPr>
      </p:pic>
      <p:sp>
        <p:nvSpPr>
          <p:cNvPr id="6" name="Rectangle 5"/>
          <p:cNvSpPr/>
          <p:nvPr/>
        </p:nvSpPr>
        <p:spPr>
          <a:xfrm>
            <a:off x="685800" y="2590800"/>
            <a:ext cx="7772400" cy="2514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46493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4" name="TextBox 3"/>
          <p:cNvSpPr txBox="1"/>
          <p:nvPr/>
        </p:nvSpPr>
        <p:spPr>
          <a:xfrm>
            <a:off x="3588774" y="1246454"/>
            <a:ext cx="2362200" cy="369332"/>
          </a:xfrm>
          <a:prstGeom prst="rect">
            <a:avLst/>
          </a:prstGeom>
          <a:solidFill>
            <a:schemeClr val="bg1"/>
          </a:solidFill>
        </p:spPr>
        <p:txBody>
          <a:bodyPr wrap="square" rtlCol="0">
            <a:spAutoFit/>
          </a:bodyPr>
          <a:lstStyle/>
          <a:p>
            <a:pPr algn="ctr"/>
            <a:r>
              <a:rPr lang="en-US" dirty="0" smtClean="0"/>
              <a:t>Week 3</a:t>
            </a:r>
            <a:endParaRPr lang="en-US" dirty="0"/>
          </a:p>
        </p:txBody>
      </p:sp>
      <p:pic>
        <p:nvPicPr>
          <p:cNvPr id="5" name="Picture 4"/>
          <p:cNvPicPr>
            <a:picLocks noChangeAspect="1"/>
          </p:cNvPicPr>
          <p:nvPr/>
        </p:nvPicPr>
        <p:blipFill>
          <a:blip r:embed="rId2"/>
          <a:stretch>
            <a:fillRect/>
          </a:stretch>
        </p:blipFill>
        <p:spPr>
          <a:xfrm>
            <a:off x="457200" y="1676400"/>
            <a:ext cx="8065265" cy="3846513"/>
          </a:xfrm>
          <a:prstGeom prst="rect">
            <a:avLst/>
          </a:prstGeom>
        </p:spPr>
      </p:pic>
      <p:sp>
        <p:nvSpPr>
          <p:cNvPr id="7" name="TextBox 6"/>
          <p:cNvSpPr txBox="1"/>
          <p:nvPr/>
        </p:nvSpPr>
        <p:spPr>
          <a:xfrm>
            <a:off x="3728696" y="5650508"/>
            <a:ext cx="2185407"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smtClean="0">
                <a:solidFill>
                  <a:srgbClr val="465D0B"/>
                </a:solidFill>
              </a:rPr>
              <a:t>Density: 0.11</a:t>
            </a:r>
          </a:p>
          <a:p>
            <a:r>
              <a:rPr lang="en-US" b="1" dirty="0" smtClean="0">
                <a:solidFill>
                  <a:srgbClr val="465D0B"/>
                </a:solidFill>
              </a:rPr>
              <a:t>Centrality: 0.16</a:t>
            </a:r>
          </a:p>
          <a:p>
            <a:r>
              <a:rPr lang="en-US" b="1" dirty="0" smtClean="0">
                <a:solidFill>
                  <a:srgbClr val="465D0B"/>
                </a:solidFill>
              </a:rPr>
              <a:t>Reciprocity: 0.44</a:t>
            </a:r>
          </a:p>
        </p:txBody>
      </p:sp>
      <p:sp>
        <p:nvSpPr>
          <p:cNvPr id="8" name="Title 1"/>
          <p:cNvSpPr txBox="1">
            <a:spLocks/>
          </p:cNvSpPr>
          <p:nvPr/>
        </p:nvSpPr>
        <p:spPr bwMode="auto">
          <a:xfrm>
            <a:off x="412377" y="53821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Calibri" pitchFamily="34" charset="0"/>
              </a:defRPr>
            </a:lvl2pPr>
            <a:lvl3pPr algn="l" rtl="0" fontAlgn="base">
              <a:spcBef>
                <a:spcPct val="0"/>
              </a:spcBef>
              <a:spcAft>
                <a:spcPct val="0"/>
              </a:spcAft>
              <a:defRPr sz="4000">
                <a:solidFill>
                  <a:schemeClr val="tx2"/>
                </a:solidFill>
                <a:latin typeface="Calibri" pitchFamily="34" charset="0"/>
              </a:defRPr>
            </a:lvl3pPr>
            <a:lvl4pPr algn="l" rtl="0" fontAlgn="base">
              <a:spcBef>
                <a:spcPct val="0"/>
              </a:spcBef>
              <a:spcAft>
                <a:spcPct val="0"/>
              </a:spcAft>
              <a:defRPr sz="4000">
                <a:solidFill>
                  <a:schemeClr val="tx2"/>
                </a:solidFill>
                <a:latin typeface="Calibri" pitchFamily="34" charset="0"/>
              </a:defRPr>
            </a:lvl4pPr>
            <a:lvl5pPr algn="l" rtl="0" fontAlgn="base">
              <a:spcBef>
                <a:spcPct val="0"/>
              </a:spcBef>
              <a:spcAft>
                <a:spcPct val="0"/>
              </a:spcAft>
              <a:defRPr sz="4000">
                <a:solidFill>
                  <a:schemeClr val="tx2"/>
                </a:solidFill>
                <a:latin typeface="Calibri" pitchFamily="34" charset="0"/>
              </a:defRPr>
            </a:lvl5pPr>
            <a:lvl6pPr marL="457200" algn="l" rtl="0" fontAlgn="base">
              <a:spcBef>
                <a:spcPct val="0"/>
              </a:spcBef>
              <a:spcAft>
                <a:spcPct val="0"/>
              </a:spcAft>
              <a:defRPr sz="4000">
                <a:solidFill>
                  <a:schemeClr val="tx2"/>
                </a:solidFill>
                <a:latin typeface="Calibri" pitchFamily="34" charset="0"/>
              </a:defRPr>
            </a:lvl6pPr>
            <a:lvl7pPr marL="914400" algn="l" rtl="0" fontAlgn="base">
              <a:spcBef>
                <a:spcPct val="0"/>
              </a:spcBef>
              <a:spcAft>
                <a:spcPct val="0"/>
              </a:spcAft>
              <a:defRPr sz="4000">
                <a:solidFill>
                  <a:schemeClr val="tx2"/>
                </a:solidFill>
                <a:latin typeface="Calibri" pitchFamily="34" charset="0"/>
              </a:defRPr>
            </a:lvl7pPr>
            <a:lvl8pPr marL="1371600" algn="l" rtl="0" fontAlgn="base">
              <a:spcBef>
                <a:spcPct val="0"/>
              </a:spcBef>
              <a:spcAft>
                <a:spcPct val="0"/>
              </a:spcAft>
              <a:defRPr sz="4000">
                <a:solidFill>
                  <a:schemeClr val="tx2"/>
                </a:solidFill>
                <a:latin typeface="Calibri" pitchFamily="34" charset="0"/>
              </a:defRPr>
            </a:lvl8pPr>
            <a:lvl9pPr marL="1828800" algn="l" rtl="0" fontAlgn="base">
              <a:spcBef>
                <a:spcPct val="0"/>
              </a:spcBef>
              <a:spcAft>
                <a:spcPct val="0"/>
              </a:spcAft>
              <a:defRPr sz="4000">
                <a:solidFill>
                  <a:schemeClr val="tx2"/>
                </a:solidFill>
                <a:latin typeface="Calibri" pitchFamily="34" charset="0"/>
              </a:defRPr>
            </a:lvl9pPr>
          </a:lstStyle>
          <a:p>
            <a:r>
              <a:rPr lang="en-US" smtClean="0"/>
              <a:t>The Growing Social Network</a:t>
            </a:r>
            <a:endParaRPr lang="en-US" dirty="0"/>
          </a:p>
        </p:txBody>
      </p:sp>
      <p:sp>
        <p:nvSpPr>
          <p:cNvPr id="9" name="Freeform 8"/>
          <p:cNvSpPr/>
          <p:nvPr/>
        </p:nvSpPr>
        <p:spPr>
          <a:xfrm>
            <a:off x="228600" y="5943600"/>
            <a:ext cx="1004468" cy="381000"/>
          </a:xfrm>
          <a:custGeom>
            <a:avLst/>
            <a:gdLst/>
            <a:ahLst/>
            <a:cxnLst/>
            <a:rect l="l" t="t" r="r" b="b"/>
            <a:pathLst>
              <a:path w="1004468" h="381000">
                <a:moveTo>
                  <a:pt x="477654" y="211165"/>
                </a:moveTo>
                <a:lnTo>
                  <a:pt x="585703" y="211165"/>
                </a:lnTo>
                <a:lnTo>
                  <a:pt x="585703" y="229917"/>
                </a:lnTo>
                <a:lnTo>
                  <a:pt x="477654" y="229917"/>
                </a:lnTo>
                <a:close/>
                <a:moveTo>
                  <a:pt x="477654" y="161494"/>
                </a:moveTo>
                <a:lnTo>
                  <a:pt x="585703" y="161494"/>
                </a:lnTo>
                <a:lnTo>
                  <a:pt x="585703" y="180246"/>
                </a:lnTo>
                <a:lnTo>
                  <a:pt x="477654" y="180246"/>
                </a:lnTo>
                <a:close/>
                <a:moveTo>
                  <a:pt x="861110" y="157922"/>
                </a:moveTo>
                <a:lnTo>
                  <a:pt x="881201" y="157922"/>
                </a:lnTo>
                <a:lnTo>
                  <a:pt x="881201" y="276463"/>
                </a:lnTo>
                <a:lnTo>
                  <a:pt x="861110" y="276463"/>
                </a:lnTo>
                <a:close/>
                <a:moveTo>
                  <a:pt x="952155" y="155243"/>
                </a:moveTo>
                <a:cubicBezTo>
                  <a:pt x="958927" y="155243"/>
                  <a:pt x="965810" y="157401"/>
                  <a:pt x="972805" y="161717"/>
                </a:cubicBezTo>
                <a:lnTo>
                  <a:pt x="965885" y="180357"/>
                </a:lnTo>
                <a:cubicBezTo>
                  <a:pt x="960973" y="177455"/>
                  <a:pt x="956062" y="176004"/>
                  <a:pt x="951151" y="176004"/>
                </a:cubicBezTo>
                <a:cubicBezTo>
                  <a:pt x="946760" y="176004"/>
                  <a:pt x="942816" y="177325"/>
                  <a:pt x="939319" y="179967"/>
                </a:cubicBezTo>
                <a:cubicBezTo>
                  <a:pt x="935821" y="182608"/>
                  <a:pt x="933328" y="186273"/>
                  <a:pt x="931840" y="190961"/>
                </a:cubicBezTo>
                <a:cubicBezTo>
                  <a:pt x="929608" y="198105"/>
                  <a:pt x="928491" y="205919"/>
                  <a:pt x="928491" y="214402"/>
                </a:cubicBezTo>
                <a:lnTo>
                  <a:pt x="928491" y="276463"/>
                </a:lnTo>
                <a:lnTo>
                  <a:pt x="908400" y="276463"/>
                </a:lnTo>
                <a:lnTo>
                  <a:pt x="908400" y="157922"/>
                </a:lnTo>
                <a:lnTo>
                  <a:pt x="926482" y="157922"/>
                </a:lnTo>
                <a:lnTo>
                  <a:pt x="926482" y="175893"/>
                </a:lnTo>
                <a:cubicBezTo>
                  <a:pt x="931096" y="167484"/>
                  <a:pt x="935356" y="161940"/>
                  <a:pt x="939263" y="159261"/>
                </a:cubicBezTo>
                <a:cubicBezTo>
                  <a:pt x="943170" y="156582"/>
                  <a:pt x="947467" y="155243"/>
                  <a:pt x="952155" y="155243"/>
                </a:cubicBezTo>
                <a:close/>
                <a:moveTo>
                  <a:pt x="984376" y="112827"/>
                </a:moveTo>
                <a:lnTo>
                  <a:pt x="1004468" y="112827"/>
                </a:lnTo>
                <a:lnTo>
                  <a:pt x="1004468" y="276463"/>
                </a:lnTo>
                <a:lnTo>
                  <a:pt x="984376" y="276463"/>
                </a:lnTo>
                <a:close/>
                <a:moveTo>
                  <a:pt x="861110" y="112827"/>
                </a:moveTo>
                <a:lnTo>
                  <a:pt x="881201" y="112827"/>
                </a:lnTo>
                <a:lnTo>
                  <a:pt x="881201" y="135932"/>
                </a:lnTo>
                <a:lnTo>
                  <a:pt x="861110" y="135932"/>
                </a:lnTo>
                <a:close/>
                <a:moveTo>
                  <a:pt x="759051" y="110036"/>
                </a:moveTo>
                <a:cubicBezTo>
                  <a:pt x="770882" y="110036"/>
                  <a:pt x="781579" y="111952"/>
                  <a:pt x="791142" y="115785"/>
                </a:cubicBezTo>
                <a:cubicBezTo>
                  <a:pt x="800704" y="119617"/>
                  <a:pt x="808201" y="124956"/>
                  <a:pt x="813633" y="131802"/>
                </a:cubicBezTo>
                <a:cubicBezTo>
                  <a:pt x="819066" y="138648"/>
                  <a:pt x="823196" y="147578"/>
                  <a:pt x="826023" y="158591"/>
                </a:cubicBezTo>
                <a:lnTo>
                  <a:pt x="806490" y="163949"/>
                </a:lnTo>
                <a:cubicBezTo>
                  <a:pt x="804034" y="155615"/>
                  <a:pt x="800983" y="149066"/>
                  <a:pt x="797337" y="144304"/>
                </a:cubicBezTo>
                <a:cubicBezTo>
                  <a:pt x="793690" y="139541"/>
                  <a:pt x="788481" y="135728"/>
                  <a:pt x="781710" y="132863"/>
                </a:cubicBezTo>
                <a:cubicBezTo>
                  <a:pt x="774938" y="129998"/>
                  <a:pt x="767422" y="128565"/>
                  <a:pt x="759162" y="128565"/>
                </a:cubicBezTo>
                <a:cubicBezTo>
                  <a:pt x="749265" y="128565"/>
                  <a:pt x="740708" y="130072"/>
                  <a:pt x="733489" y="133086"/>
                </a:cubicBezTo>
                <a:cubicBezTo>
                  <a:pt x="726271" y="136100"/>
                  <a:pt x="720448" y="140062"/>
                  <a:pt x="716021" y="144974"/>
                </a:cubicBezTo>
                <a:cubicBezTo>
                  <a:pt x="711593" y="149885"/>
                  <a:pt x="708151" y="155280"/>
                  <a:pt x="705696" y="161159"/>
                </a:cubicBezTo>
                <a:cubicBezTo>
                  <a:pt x="701529" y="171279"/>
                  <a:pt x="699445" y="182255"/>
                  <a:pt x="699445" y="194087"/>
                </a:cubicBezTo>
                <a:cubicBezTo>
                  <a:pt x="699445" y="208672"/>
                  <a:pt x="701956" y="220876"/>
                  <a:pt x="706979" y="230699"/>
                </a:cubicBezTo>
                <a:cubicBezTo>
                  <a:pt x="712002" y="240521"/>
                  <a:pt x="719314" y="247814"/>
                  <a:pt x="728913" y="252576"/>
                </a:cubicBezTo>
                <a:cubicBezTo>
                  <a:pt x="738512" y="257339"/>
                  <a:pt x="748707" y="259720"/>
                  <a:pt x="759497" y="259720"/>
                </a:cubicBezTo>
                <a:cubicBezTo>
                  <a:pt x="768873" y="259720"/>
                  <a:pt x="778026" y="257916"/>
                  <a:pt x="786956" y="254306"/>
                </a:cubicBezTo>
                <a:cubicBezTo>
                  <a:pt x="795886" y="250697"/>
                  <a:pt x="802657" y="246846"/>
                  <a:pt x="807271" y="242754"/>
                </a:cubicBezTo>
                <a:lnTo>
                  <a:pt x="807271" y="212281"/>
                </a:lnTo>
                <a:lnTo>
                  <a:pt x="759162" y="212281"/>
                </a:lnTo>
                <a:lnTo>
                  <a:pt x="759162" y="193082"/>
                </a:lnTo>
                <a:lnTo>
                  <a:pt x="828479" y="192971"/>
                </a:lnTo>
                <a:lnTo>
                  <a:pt x="828479" y="253693"/>
                </a:lnTo>
                <a:cubicBezTo>
                  <a:pt x="817838" y="262176"/>
                  <a:pt x="806862" y="268557"/>
                  <a:pt x="795551" y="272836"/>
                </a:cubicBezTo>
                <a:cubicBezTo>
                  <a:pt x="784240" y="277114"/>
                  <a:pt x="772631" y="279254"/>
                  <a:pt x="760725" y="279254"/>
                </a:cubicBezTo>
                <a:cubicBezTo>
                  <a:pt x="744651" y="279254"/>
                  <a:pt x="730048" y="275812"/>
                  <a:pt x="716914" y="268929"/>
                </a:cubicBezTo>
                <a:cubicBezTo>
                  <a:pt x="703780" y="262046"/>
                  <a:pt x="693864" y="252093"/>
                  <a:pt x="687167" y="239070"/>
                </a:cubicBezTo>
                <a:cubicBezTo>
                  <a:pt x="680469" y="226048"/>
                  <a:pt x="677121" y="211500"/>
                  <a:pt x="677121" y="195426"/>
                </a:cubicBezTo>
                <a:cubicBezTo>
                  <a:pt x="677121" y="179502"/>
                  <a:pt x="680451" y="164638"/>
                  <a:pt x="687111" y="150834"/>
                </a:cubicBezTo>
                <a:cubicBezTo>
                  <a:pt x="693771" y="137030"/>
                  <a:pt x="703352" y="126779"/>
                  <a:pt x="715853" y="120082"/>
                </a:cubicBezTo>
                <a:cubicBezTo>
                  <a:pt x="728355" y="113385"/>
                  <a:pt x="742754" y="110036"/>
                  <a:pt x="759051" y="110036"/>
                </a:cubicBezTo>
                <a:close/>
                <a:moveTo>
                  <a:pt x="190500" y="0"/>
                </a:moveTo>
                <a:cubicBezTo>
                  <a:pt x="295710" y="0"/>
                  <a:pt x="381000" y="85290"/>
                  <a:pt x="381000" y="190500"/>
                </a:cubicBezTo>
                <a:cubicBezTo>
                  <a:pt x="381000" y="295710"/>
                  <a:pt x="295710" y="381000"/>
                  <a:pt x="190500" y="381000"/>
                </a:cubicBezTo>
                <a:cubicBezTo>
                  <a:pt x="85290" y="381000"/>
                  <a:pt x="0" y="295710"/>
                  <a:pt x="0" y="190500"/>
                </a:cubicBezTo>
                <a:cubicBezTo>
                  <a:pt x="0" y="85290"/>
                  <a:pt x="85290" y="0"/>
                  <a:pt x="190500" y="0"/>
                </a:cubicBezTo>
                <a:close/>
              </a:path>
            </a:pathLst>
          </a:custGeom>
          <a:solidFill>
            <a:srgbClr val="FFC0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228600" y="6375948"/>
            <a:ext cx="1060981" cy="392098"/>
          </a:xfrm>
          <a:custGeom>
            <a:avLst/>
            <a:gdLst/>
            <a:ahLst/>
            <a:cxnLst/>
            <a:rect l="l" t="t" r="r" b="b"/>
            <a:pathLst>
              <a:path w="1060981" h="392098">
                <a:moveTo>
                  <a:pt x="485165" y="191754"/>
                </a:moveTo>
                <a:lnTo>
                  <a:pt x="593214" y="191754"/>
                </a:lnTo>
                <a:lnTo>
                  <a:pt x="593214" y="210506"/>
                </a:lnTo>
                <a:lnTo>
                  <a:pt x="485165" y="210506"/>
                </a:lnTo>
                <a:close/>
                <a:moveTo>
                  <a:pt x="710863" y="181485"/>
                </a:moveTo>
                <a:lnTo>
                  <a:pt x="710863" y="237742"/>
                </a:lnTo>
                <a:lnTo>
                  <a:pt x="751604" y="237742"/>
                </a:lnTo>
                <a:cubicBezTo>
                  <a:pt x="758599" y="237742"/>
                  <a:pt x="763511" y="237481"/>
                  <a:pt x="766338" y="236960"/>
                </a:cubicBezTo>
                <a:cubicBezTo>
                  <a:pt x="771324" y="236067"/>
                  <a:pt x="775491" y="234579"/>
                  <a:pt x="778840" y="232496"/>
                </a:cubicBezTo>
                <a:cubicBezTo>
                  <a:pt x="782189" y="230412"/>
                  <a:pt x="784942" y="227380"/>
                  <a:pt x="787100" y="223398"/>
                </a:cubicBezTo>
                <a:cubicBezTo>
                  <a:pt x="789258" y="219417"/>
                  <a:pt x="790337" y="214822"/>
                  <a:pt x="790337" y="209613"/>
                </a:cubicBezTo>
                <a:cubicBezTo>
                  <a:pt x="790337" y="203511"/>
                  <a:pt x="788774" y="198209"/>
                  <a:pt x="785649" y="193707"/>
                </a:cubicBezTo>
                <a:cubicBezTo>
                  <a:pt x="782523" y="189205"/>
                  <a:pt x="778189" y="186043"/>
                  <a:pt x="772645" y="184219"/>
                </a:cubicBezTo>
                <a:cubicBezTo>
                  <a:pt x="767101" y="182396"/>
                  <a:pt x="759120" y="181485"/>
                  <a:pt x="748702" y="181485"/>
                </a:cubicBezTo>
                <a:close/>
                <a:moveTo>
                  <a:pt x="888043" y="152463"/>
                </a:moveTo>
                <a:cubicBezTo>
                  <a:pt x="877997" y="152463"/>
                  <a:pt x="869662" y="156221"/>
                  <a:pt x="863039" y="163737"/>
                </a:cubicBezTo>
                <a:cubicBezTo>
                  <a:pt x="856417" y="171253"/>
                  <a:pt x="853105" y="182601"/>
                  <a:pt x="853105" y="197781"/>
                </a:cubicBezTo>
                <a:cubicBezTo>
                  <a:pt x="853105" y="212962"/>
                  <a:pt x="856417" y="224329"/>
                  <a:pt x="863039" y="231882"/>
                </a:cubicBezTo>
                <a:cubicBezTo>
                  <a:pt x="869662" y="239435"/>
                  <a:pt x="877997" y="243211"/>
                  <a:pt x="888043" y="243211"/>
                </a:cubicBezTo>
                <a:cubicBezTo>
                  <a:pt x="898014" y="243211"/>
                  <a:pt x="906311" y="239416"/>
                  <a:pt x="912934" y="231826"/>
                </a:cubicBezTo>
                <a:cubicBezTo>
                  <a:pt x="919557" y="224236"/>
                  <a:pt x="922868" y="212664"/>
                  <a:pt x="922868" y="197112"/>
                </a:cubicBezTo>
                <a:cubicBezTo>
                  <a:pt x="922868" y="182452"/>
                  <a:pt x="919538" y="171346"/>
                  <a:pt x="912878" y="163793"/>
                </a:cubicBezTo>
                <a:cubicBezTo>
                  <a:pt x="906218" y="156240"/>
                  <a:pt x="897940" y="152463"/>
                  <a:pt x="888043" y="152463"/>
                </a:cubicBezTo>
                <a:close/>
                <a:moveTo>
                  <a:pt x="485165" y="142083"/>
                </a:moveTo>
                <a:lnTo>
                  <a:pt x="593214" y="142083"/>
                </a:lnTo>
                <a:lnTo>
                  <a:pt x="593214" y="160835"/>
                </a:lnTo>
                <a:lnTo>
                  <a:pt x="485165" y="160835"/>
                </a:lnTo>
                <a:close/>
                <a:moveTo>
                  <a:pt x="952374" y="138511"/>
                </a:moveTo>
                <a:lnTo>
                  <a:pt x="974028" y="138511"/>
                </a:lnTo>
                <a:lnTo>
                  <a:pt x="998696" y="207158"/>
                </a:lnTo>
                <a:cubicBezTo>
                  <a:pt x="1001896" y="215864"/>
                  <a:pt x="1004761" y="225017"/>
                  <a:pt x="1007291" y="234616"/>
                </a:cubicBezTo>
                <a:cubicBezTo>
                  <a:pt x="1009598" y="225389"/>
                  <a:pt x="1012351" y="216385"/>
                  <a:pt x="1015551" y="207604"/>
                </a:cubicBezTo>
                <a:lnTo>
                  <a:pt x="1040889" y="138511"/>
                </a:lnTo>
                <a:lnTo>
                  <a:pt x="1060981" y="138511"/>
                </a:lnTo>
                <a:lnTo>
                  <a:pt x="1015886" y="259061"/>
                </a:lnTo>
                <a:cubicBezTo>
                  <a:pt x="1011049" y="272084"/>
                  <a:pt x="1007291" y="281051"/>
                  <a:pt x="1004612" y="285962"/>
                </a:cubicBezTo>
                <a:cubicBezTo>
                  <a:pt x="1001040" y="292585"/>
                  <a:pt x="996948" y="297440"/>
                  <a:pt x="992334" y="300529"/>
                </a:cubicBezTo>
                <a:cubicBezTo>
                  <a:pt x="987720" y="303617"/>
                  <a:pt x="982214" y="305161"/>
                  <a:pt x="975814" y="305161"/>
                </a:cubicBezTo>
                <a:cubicBezTo>
                  <a:pt x="971944" y="305161"/>
                  <a:pt x="967628" y="304342"/>
                  <a:pt x="962866" y="302705"/>
                </a:cubicBezTo>
                <a:lnTo>
                  <a:pt x="960634" y="283841"/>
                </a:lnTo>
                <a:cubicBezTo>
                  <a:pt x="965024" y="285032"/>
                  <a:pt x="968856" y="285627"/>
                  <a:pt x="972131" y="285627"/>
                </a:cubicBezTo>
                <a:cubicBezTo>
                  <a:pt x="976595" y="285627"/>
                  <a:pt x="980167" y="284883"/>
                  <a:pt x="982846" y="283395"/>
                </a:cubicBezTo>
                <a:cubicBezTo>
                  <a:pt x="985525" y="281907"/>
                  <a:pt x="987720" y="279823"/>
                  <a:pt x="989432" y="277144"/>
                </a:cubicBezTo>
                <a:cubicBezTo>
                  <a:pt x="990697" y="275135"/>
                  <a:pt x="992743" y="270149"/>
                  <a:pt x="995571" y="262187"/>
                </a:cubicBezTo>
                <a:cubicBezTo>
                  <a:pt x="995943" y="261071"/>
                  <a:pt x="996538" y="259433"/>
                  <a:pt x="997357" y="257275"/>
                </a:cubicBezTo>
                <a:close/>
                <a:moveTo>
                  <a:pt x="888043" y="135832"/>
                </a:moveTo>
                <a:cubicBezTo>
                  <a:pt x="904339" y="135832"/>
                  <a:pt x="917659" y="141171"/>
                  <a:pt x="928003" y="151849"/>
                </a:cubicBezTo>
                <a:cubicBezTo>
                  <a:pt x="938347" y="162528"/>
                  <a:pt x="943518" y="177280"/>
                  <a:pt x="943518" y="196107"/>
                </a:cubicBezTo>
                <a:cubicBezTo>
                  <a:pt x="943518" y="211362"/>
                  <a:pt x="941230" y="223361"/>
                  <a:pt x="936654" y="232105"/>
                </a:cubicBezTo>
                <a:cubicBezTo>
                  <a:pt x="932077" y="240849"/>
                  <a:pt x="925417" y="247639"/>
                  <a:pt x="916673" y="252476"/>
                </a:cubicBezTo>
                <a:cubicBezTo>
                  <a:pt x="907930" y="257313"/>
                  <a:pt x="898386" y="259731"/>
                  <a:pt x="888043" y="259731"/>
                </a:cubicBezTo>
                <a:cubicBezTo>
                  <a:pt x="871448" y="259731"/>
                  <a:pt x="858035" y="254411"/>
                  <a:pt x="847803" y="243769"/>
                </a:cubicBezTo>
                <a:cubicBezTo>
                  <a:pt x="837571" y="233128"/>
                  <a:pt x="832455" y="217799"/>
                  <a:pt x="832455" y="197781"/>
                </a:cubicBezTo>
                <a:cubicBezTo>
                  <a:pt x="832455" y="175829"/>
                  <a:pt x="838557" y="159570"/>
                  <a:pt x="850761" y="149003"/>
                </a:cubicBezTo>
                <a:cubicBezTo>
                  <a:pt x="860956" y="140222"/>
                  <a:pt x="873383" y="135832"/>
                  <a:pt x="888043" y="135832"/>
                </a:cubicBezTo>
                <a:close/>
                <a:moveTo>
                  <a:pt x="710863" y="112726"/>
                </a:moveTo>
                <a:lnTo>
                  <a:pt x="710863" y="162174"/>
                </a:lnTo>
                <a:lnTo>
                  <a:pt x="746247" y="162174"/>
                </a:lnTo>
                <a:cubicBezTo>
                  <a:pt x="755846" y="162174"/>
                  <a:pt x="762729" y="161542"/>
                  <a:pt x="766896" y="160277"/>
                </a:cubicBezTo>
                <a:cubicBezTo>
                  <a:pt x="772403" y="158640"/>
                  <a:pt x="776552" y="155924"/>
                  <a:pt x="779342" y="152128"/>
                </a:cubicBezTo>
                <a:cubicBezTo>
                  <a:pt x="782133" y="148333"/>
                  <a:pt x="783528" y="143571"/>
                  <a:pt x="783528" y="137841"/>
                </a:cubicBezTo>
                <a:cubicBezTo>
                  <a:pt x="783528" y="132409"/>
                  <a:pt x="782226" y="127628"/>
                  <a:pt x="779621" y="123498"/>
                </a:cubicBezTo>
                <a:cubicBezTo>
                  <a:pt x="777017" y="119368"/>
                  <a:pt x="773296" y="116540"/>
                  <a:pt x="768459" y="115014"/>
                </a:cubicBezTo>
                <a:cubicBezTo>
                  <a:pt x="763622" y="113489"/>
                  <a:pt x="755325" y="112726"/>
                  <a:pt x="743568" y="112726"/>
                </a:cubicBezTo>
                <a:close/>
                <a:moveTo>
                  <a:pt x="689208" y="93416"/>
                </a:moveTo>
                <a:lnTo>
                  <a:pt x="750600" y="93416"/>
                </a:lnTo>
                <a:cubicBezTo>
                  <a:pt x="763101" y="93416"/>
                  <a:pt x="773129" y="95071"/>
                  <a:pt x="780682" y="98383"/>
                </a:cubicBezTo>
                <a:cubicBezTo>
                  <a:pt x="788235" y="101694"/>
                  <a:pt x="794151" y="106792"/>
                  <a:pt x="798429" y="113675"/>
                </a:cubicBezTo>
                <a:cubicBezTo>
                  <a:pt x="802708" y="120558"/>
                  <a:pt x="804848" y="127758"/>
                  <a:pt x="804848" y="135274"/>
                </a:cubicBezTo>
                <a:cubicBezTo>
                  <a:pt x="804848" y="142269"/>
                  <a:pt x="802950" y="148854"/>
                  <a:pt x="799155" y="155031"/>
                </a:cubicBezTo>
                <a:cubicBezTo>
                  <a:pt x="795360" y="161207"/>
                  <a:pt x="789630" y="166193"/>
                  <a:pt x="781965" y="169988"/>
                </a:cubicBezTo>
                <a:cubicBezTo>
                  <a:pt x="791862" y="172890"/>
                  <a:pt x="799471" y="177838"/>
                  <a:pt x="804792" y="184833"/>
                </a:cubicBezTo>
                <a:cubicBezTo>
                  <a:pt x="810112" y="191828"/>
                  <a:pt x="812773" y="200088"/>
                  <a:pt x="812773" y="209613"/>
                </a:cubicBezTo>
                <a:cubicBezTo>
                  <a:pt x="812773" y="217278"/>
                  <a:pt x="811154" y="224403"/>
                  <a:pt x="807917" y="230989"/>
                </a:cubicBezTo>
                <a:cubicBezTo>
                  <a:pt x="804680" y="237574"/>
                  <a:pt x="800680" y="242653"/>
                  <a:pt x="795918" y="246225"/>
                </a:cubicBezTo>
                <a:cubicBezTo>
                  <a:pt x="791155" y="249797"/>
                  <a:pt x="785184" y="252494"/>
                  <a:pt x="778003" y="254318"/>
                </a:cubicBezTo>
                <a:cubicBezTo>
                  <a:pt x="770822" y="256141"/>
                  <a:pt x="762022" y="257052"/>
                  <a:pt x="751604" y="257052"/>
                </a:cubicBezTo>
                <a:lnTo>
                  <a:pt x="689208" y="257052"/>
                </a:lnTo>
                <a:close/>
                <a:moveTo>
                  <a:pt x="190500" y="0"/>
                </a:moveTo>
                <a:cubicBezTo>
                  <a:pt x="295710" y="0"/>
                  <a:pt x="381000" y="87774"/>
                  <a:pt x="381000" y="196049"/>
                </a:cubicBezTo>
                <a:cubicBezTo>
                  <a:pt x="381000" y="304324"/>
                  <a:pt x="295710" y="392098"/>
                  <a:pt x="190500" y="392098"/>
                </a:cubicBezTo>
                <a:cubicBezTo>
                  <a:pt x="85290" y="392098"/>
                  <a:pt x="0" y="304324"/>
                  <a:pt x="0" y="196049"/>
                </a:cubicBezTo>
                <a:cubicBezTo>
                  <a:pt x="0" y="87774"/>
                  <a:pt x="85290" y="0"/>
                  <a:pt x="190500" y="0"/>
                </a:cubicBezTo>
                <a:close/>
              </a:path>
            </a:pathLst>
          </a:custGeom>
          <a:solidFill>
            <a:srgbClr val="ADD8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248399" y="5943600"/>
            <a:ext cx="341711" cy="2892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539649" y="5903552"/>
            <a:ext cx="2102328" cy="646331"/>
          </a:xfrm>
          <a:prstGeom prst="rect">
            <a:avLst/>
          </a:prstGeom>
          <a:noFill/>
        </p:spPr>
        <p:txBody>
          <a:bodyPr wrap="square" rtlCol="0">
            <a:spAutoFit/>
          </a:bodyPr>
          <a:lstStyle/>
          <a:p>
            <a:r>
              <a:rPr lang="en-US" dirty="0" smtClean="0"/>
              <a:t>= Staff(when </a:t>
            </a:r>
            <a:r>
              <a:rPr lang="en-US" dirty="0" err="1" smtClean="0"/>
              <a:t>pres</a:t>
            </a:r>
            <a:r>
              <a:rPr lang="en-US" dirty="0"/>
              <a:t> </a:t>
            </a:r>
            <a:r>
              <a:rPr lang="en-US" dirty="0" smtClean="0"/>
              <a:t>complete)</a:t>
            </a:r>
            <a:endParaRPr lang="en-US"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spTree>
    <p:extLst>
      <p:ext uri="{BB962C8B-B14F-4D97-AF65-F5344CB8AC3E}">
        <p14:creationId xmlns:p14="http://schemas.microsoft.com/office/powerpoint/2010/main" val="64064364"/>
      </p:ext>
    </p:extLst>
  </p:cSld>
  <p:clrMapOvr>
    <a:masterClrMapping/>
  </p:clrMapOvr>
  <p:transition spd="slow">
    <p:wheel spokes="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TextBox 3"/>
          <p:cNvSpPr txBox="1"/>
          <p:nvPr/>
        </p:nvSpPr>
        <p:spPr>
          <a:xfrm>
            <a:off x="3135475" y="1160255"/>
            <a:ext cx="2362200" cy="369332"/>
          </a:xfrm>
          <a:prstGeom prst="rect">
            <a:avLst/>
          </a:prstGeom>
          <a:solidFill>
            <a:schemeClr val="bg1"/>
          </a:solidFill>
        </p:spPr>
        <p:txBody>
          <a:bodyPr wrap="square" rtlCol="0">
            <a:spAutoFit/>
          </a:bodyPr>
          <a:lstStyle/>
          <a:p>
            <a:pPr algn="ctr"/>
            <a:r>
              <a:rPr lang="en-US" dirty="0" smtClean="0"/>
              <a:t>Week 6</a:t>
            </a:r>
            <a:endParaRPr lang="en-US" dirty="0"/>
          </a:p>
        </p:txBody>
      </p:sp>
      <p:pic>
        <p:nvPicPr>
          <p:cNvPr id="5" name="Picture 4"/>
          <p:cNvPicPr>
            <a:picLocks noChangeAspect="1"/>
          </p:cNvPicPr>
          <p:nvPr/>
        </p:nvPicPr>
        <p:blipFill>
          <a:blip r:embed="rId2"/>
          <a:stretch>
            <a:fillRect/>
          </a:stretch>
        </p:blipFill>
        <p:spPr>
          <a:xfrm>
            <a:off x="471948" y="1509813"/>
            <a:ext cx="7959427" cy="4433787"/>
          </a:xfrm>
          <a:prstGeom prst="rect">
            <a:avLst/>
          </a:prstGeom>
        </p:spPr>
      </p:pic>
      <p:sp>
        <p:nvSpPr>
          <p:cNvPr id="7" name="TextBox 6"/>
          <p:cNvSpPr txBox="1"/>
          <p:nvPr/>
        </p:nvSpPr>
        <p:spPr>
          <a:xfrm>
            <a:off x="3444603" y="5768875"/>
            <a:ext cx="1965597"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smtClean="0">
                <a:solidFill>
                  <a:srgbClr val="465D0B"/>
                </a:solidFill>
              </a:rPr>
              <a:t>Density: 0.18</a:t>
            </a:r>
          </a:p>
          <a:p>
            <a:r>
              <a:rPr lang="en-US" b="1" dirty="0" smtClean="0">
                <a:solidFill>
                  <a:srgbClr val="465D0B"/>
                </a:solidFill>
              </a:rPr>
              <a:t>Centrality: 0.17</a:t>
            </a:r>
          </a:p>
          <a:p>
            <a:r>
              <a:rPr lang="en-US" b="1" dirty="0" smtClean="0">
                <a:solidFill>
                  <a:srgbClr val="465D0B"/>
                </a:solidFill>
              </a:rPr>
              <a:t>Reciprocity: 0.50</a:t>
            </a:r>
          </a:p>
        </p:txBody>
      </p:sp>
      <p:sp>
        <p:nvSpPr>
          <p:cNvPr id="8" name="Title 1"/>
          <p:cNvSpPr txBox="1">
            <a:spLocks/>
          </p:cNvSpPr>
          <p:nvPr/>
        </p:nvSpPr>
        <p:spPr bwMode="auto">
          <a:xfrm>
            <a:off x="201775" y="313066"/>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Calibri" pitchFamily="34" charset="0"/>
              </a:defRPr>
            </a:lvl2pPr>
            <a:lvl3pPr algn="l" rtl="0" fontAlgn="base">
              <a:spcBef>
                <a:spcPct val="0"/>
              </a:spcBef>
              <a:spcAft>
                <a:spcPct val="0"/>
              </a:spcAft>
              <a:defRPr sz="4000">
                <a:solidFill>
                  <a:schemeClr val="tx2"/>
                </a:solidFill>
                <a:latin typeface="Calibri" pitchFamily="34" charset="0"/>
              </a:defRPr>
            </a:lvl3pPr>
            <a:lvl4pPr algn="l" rtl="0" fontAlgn="base">
              <a:spcBef>
                <a:spcPct val="0"/>
              </a:spcBef>
              <a:spcAft>
                <a:spcPct val="0"/>
              </a:spcAft>
              <a:defRPr sz="4000">
                <a:solidFill>
                  <a:schemeClr val="tx2"/>
                </a:solidFill>
                <a:latin typeface="Calibri" pitchFamily="34" charset="0"/>
              </a:defRPr>
            </a:lvl4pPr>
            <a:lvl5pPr algn="l" rtl="0" fontAlgn="base">
              <a:spcBef>
                <a:spcPct val="0"/>
              </a:spcBef>
              <a:spcAft>
                <a:spcPct val="0"/>
              </a:spcAft>
              <a:defRPr sz="4000">
                <a:solidFill>
                  <a:schemeClr val="tx2"/>
                </a:solidFill>
                <a:latin typeface="Calibri" pitchFamily="34" charset="0"/>
              </a:defRPr>
            </a:lvl5pPr>
            <a:lvl6pPr marL="457200" algn="l" rtl="0" fontAlgn="base">
              <a:spcBef>
                <a:spcPct val="0"/>
              </a:spcBef>
              <a:spcAft>
                <a:spcPct val="0"/>
              </a:spcAft>
              <a:defRPr sz="4000">
                <a:solidFill>
                  <a:schemeClr val="tx2"/>
                </a:solidFill>
                <a:latin typeface="Calibri" pitchFamily="34" charset="0"/>
              </a:defRPr>
            </a:lvl6pPr>
            <a:lvl7pPr marL="914400" algn="l" rtl="0" fontAlgn="base">
              <a:spcBef>
                <a:spcPct val="0"/>
              </a:spcBef>
              <a:spcAft>
                <a:spcPct val="0"/>
              </a:spcAft>
              <a:defRPr sz="4000">
                <a:solidFill>
                  <a:schemeClr val="tx2"/>
                </a:solidFill>
                <a:latin typeface="Calibri" pitchFamily="34" charset="0"/>
              </a:defRPr>
            </a:lvl7pPr>
            <a:lvl8pPr marL="1371600" algn="l" rtl="0" fontAlgn="base">
              <a:spcBef>
                <a:spcPct val="0"/>
              </a:spcBef>
              <a:spcAft>
                <a:spcPct val="0"/>
              </a:spcAft>
              <a:defRPr sz="4000">
                <a:solidFill>
                  <a:schemeClr val="tx2"/>
                </a:solidFill>
                <a:latin typeface="Calibri" pitchFamily="34" charset="0"/>
              </a:defRPr>
            </a:lvl8pPr>
            <a:lvl9pPr marL="1828800" algn="l" rtl="0" fontAlgn="base">
              <a:spcBef>
                <a:spcPct val="0"/>
              </a:spcBef>
              <a:spcAft>
                <a:spcPct val="0"/>
              </a:spcAft>
              <a:defRPr sz="4000">
                <a:solidFill>
                  <a:schemeClr val="tx2"/>
                </a:solidFill>
                <a:latin typeface="Calibri" pitchFamily="34" charset="0"/>
              </a:defRPr>
            </a:lvl9pPr>
          </a:lstStyle>
          <a:p>
            <a:r>
              <a:rPr lang="en-US" dirty="0" smtClean="0"/>
              <a:t>The Growing Social Network</a:t>
            </a:r>
            <a:endParaRPr lang="en-US" dirty="0"/>
          </a:p>
        </p:txBody>
      </p:sp>
      <p:sp>
        <p:nvSpPr>
          <p:cNvPr id="9" name="Freeform 8"/>
          <p:cNvSpPr/>
          <p:nvPr/>
        </p:nvSpPr>
        <p:spPr>
          <a:xfrm>
            <a:off x="228600" y="5943600"/>
            <a:ext cx="1004468" cy="381000"/>
          </a:xfrm>
          <a:custGeom>
            <a:avLst/>
            <a:gdLst/>
            <a:ahLst/>
            <a:cxnLst/>
            <a:rect l="l" t="t" r="r" b="b"/>
            <a:pathLst>
              <a:path w="1004468" h="381000">
                <a:moveTo>
                  <a:pt x="477654" y="211165"/>
                </a:moveTo>
                <a:lnTo>
                  <a:pt x="585703" y="211165"/>
                </a:lnTo>
                <a:lnTo>
                  <a:pt x="585703" y="229917"/>
                </a:lnTo>
                <a:lnTo>
                  <a:pt x="477654" y="229917"/>
                </a:lnTo>
                <a:close/>
                <a:moveTo>
                  <a:pt x="477654" y="161494"/>
                </a:moveTo>
                <a:lnTo>
                  <a:pt x="585703" y="161494"/>
                </a:lnTo>
                <a:lnTo>
                  <a:pt x="585703" y="180246"/>
                </a:lnTo>
                <a:lnTo>
                  <a:pt x="477654" y="180246"/>
                </a:lnTo>
                <a:close/>
                <a:moveTo>
                  <a:pt x="861110" y="157922"/>
                </a:moveTo>
                <a:lnTo>
                  <a:pt x="881201" y="157922"/>
                </a:lnTo>
                <a:lnTo>
                  <a:pt x="881201" y="276463"/>
                </a:lnTo>
                <a:lnTo>
                  <a:pt x="861110" y="276463"/>
                </a:lnTo>
                <a:close/>
                <a:moveTo>
                  <a:pt x="952155" y="155243"/>
                </a:moveTo>
                <a:cubicBezTo>
                  <a:pt x="958927" y="155243"/>
                  <a:pt x="965810" y="157401"/>
                  <a:pt x="972805" y="161717"/>
                </a:cubicBezTo>
                <a:lnTo>
                  <a:pt x="965885" y="180357"/>
                </a:lnTo>
                <a:cubicBezTo>
                  <a:pt x="960973" y="177455"/>
                  <a:pt x="956062" y="176004"/>
                  <a:pt x="951151" y="176004"/>
                </a:cubicBezTo>
                <a:cubicBezTo>
                  <a:pt x="946760" y="176004"/>
                  <a:pt x="942816" y="177325"/>
                  <a:pt x="939319" y="179967"/>
                </a:cubicBezTo>
                <a:cubicBezTo>
                  <a:pt x="935821" y="182608"/>
                  <a:pt x="933328" y="186273"/>
                  <a:pt x="931840" y="190961"/>
                </a:cubicBezTo>
                <a:cubicBezTo>
                  <a:pt x="929608" y="198105"/>
                  <a:pt x="928491" y="205919"/>
                  <a:pt x="928491" y="214402"/>
                </a:cubicBezTo>
                <a:lnTo>
                  <a:pt x="928491" y="276463"/>
                </a:lnTo>
                <a:lnTo>
                  <a:pt x="908400" y="276463"/>
                </a:lnTo>
                <a:lnTo>
                  <a:pt x="908400" y="157922"/>
                </a:lnTo>
                <a:lnTo>
                  <a:pt x="926482" y="157922"/>
                </a:lnTo>
                <a:lnTo>
                  <a:pt x="926482" y="175893"/>
                </a:lnTo>
                <a:cubicBezTo>
                  <a:pt x="931096" y="167484"/>
                  <a:pt x="935356" y="161940"/>
                  <a:pt x="939263" y="159261"/>
                </a:cubicBezTo>
                <a:cubicBezTo>
                  <a:pt x="943170" y="156582"/>
                  <a:pt x="947467" y="155243"/>
                  <a:pt x="952155" y="155243"/>
                </a:cubicBezTo>
                <a:close/>
                <a:moveTo>
                  <a:pt x="984376" y="112827"/>
                </a:moveTo>
                <a:lnTo>
                  <a:pt x="1004468" y="112827"/>
                </a:lnTo>
                <a:lnTo>
                  <a:pt x="1004468" y="276463"/>
                </a:lnTo>
                <a:lnTo>
                  <a:pt x="984376" y="276463"/>
                </a:lnTo>
                <a:close/>
                <a:moveTo>
                  <a:pt x="861110" y="112827"/>
                </a:moveTo>
                <a:lnTo>
                  <a:pt x="881201" y="112827"/>
                </a:lnTo>
                <a:lnTo>
                  <a:pt x="881201" y="135932"/>
                </a:lnTo>
                <a:lnTo>
                  <a:pt x="861110" y="135932"/>
                </a:lnTo>
                <a:close/>
                <a:moveTo>
                  <a:pt x="759051" y="110036"/>
                </a:moveTo>
                <a:cubicBezTo>
                  <a:pt x="770882" y="110036"/>
                  <a:pt x="781579" y="111952"/>
                  <a:pt x="791142" y="115785"/>
                </a:cubicBezTo>
                <a:cubicBezTo>
                  <a:pt x="800704" y="119617"/>
                  <a:pt x="808201" y="124956"/>
                  <a:pt x="813633" y="131802"/>
                </a:cubicBezTo>
                <a:cubicBezTo>
                  <a:pt x="819066" y="138648"/>
                  <a:pt x="823196" y="147578"/>
                  <a:pt x="826023" y="158591"/>
                </a:cubicBezTo>
                <a:lnTo>
                  <a:pt x="806490" y="163949"/>
                </a:lnTo>
                <a:cubicBezTo>
                  <a:pt x="804034" y="155615"/>
                  <a:pt x="800983" y="149066"/>
                  <a:pt x="797337" y="144304"/>
                </a:cubicBezTo>
                <a:cubicBezTo>
                  <a:pt x="793690" y="139541"/>
                  <a:pt x="788481" y="135728"/>
                  <a:pt x="781710" y="132863"/>
                </a:cubicBezTo>
                <a:cubicBezTo>
                  <a:pt x="774938" y="129998"/>
                  <a:pt x="767422" y="128565"/>
                  <a:pt x="759162" y="128565"/>
                </a:cubicBezTo>
                <a:cubicBezTo>
                  <a:pt x="749265" y="128565"/>
                  <a:pt x="740708" y="130072"/>
                  <a:pt x="733489" y="133086"/>
                </a:cubicBezTo>
                <a:cubicBezTo>
                  <a:pt x="726271" y="136100"/>
                  <a:pt x="720448" y="140062"/>
                  <a:pt x="716021" y="144974"/>
                </a:cubicBezTo>
                <a:cubicBezTo>
                  <a:pt x="711593" y="149885"/>
                  <a:pt x="708151" y="155280"/>
                  <a:pt x="705696" y="161159"/>
                </a:cubicBezTo>
                <a:cubicBezTo>
                  <a:pt x="701529" y="171279"/>
                  <a:pt x="699445" y="182255"/>
                  <a:pt x="699445" y="194087"/>
                </a:cubicBezTo>
                <a:cubicBezTo>
                  <a:pt x="699445" y="208672"/>
                  <a:pt x="701956" y="220876"/>
                  <a:pt x="706979" y="230699"/>
                </a:cubicBezTo>
                <a:cubicBezTo>
                  <a:pt x="712002" y="240521"/>
                  <a:pt x="719314" y="247814"/>
                  <a:pt x="728913" y="252576"/>
                </a:cubicBezTo>
                <a:cubicBezTo>
                  <a:pt x="738512" y="257339"/>
                  <a:pt x="748707" y="259720"/>
                  <a:pt x="759497" y="259720"/>
                </a:cubicBezTo>
                <a:cubicBezTo>
                  <a:pt x="768873" y="259720"/>
                  <a:pt x="778026" y="257916"/>
                  <a:pt x="786956" y="254306"/>
                </a:cubicBezTo>
                <a:cubicBezTo>
                  <a:pt x="795886" y="250697"/>
                  <a:pt x="802657" y="246846"/>
                  <a:pt x="807271" y="242754"/>
                </a:cubicBezTo>
                <a:lnTo>
                  <a:pt x="807271" y="212281"/>
                </a:lnTo>
                <a:lnTo>
                  <a:pt x="759162" y="212281"/>
                </a:lnTo>
                <a:lnTo>
                  <a:pt x="759162" y="193082"/>
                </a:lnTo>
                <a:lnTo>
                  <a:pt x="828479" y="192971"/>
                </a:lnTo>
                <a:lnTo>
                  <a:pt x="828479" y="253693"/>
                </a:lnTo>
                <a:cubicBezTo>
                  <a:pt x="817838" y="262176"/>
                  <a:pt x="806862" y="268557"/>
                  <a:pt x="795551" y="272836"/>
                </a:cubicBezTo>
                <a:cubicBezTo>
                  <a:pt x="784240" y="277114"/>
                  <a:pt x="772631" y="279254"/>
                  <a:pt x="760725" y="279254"/>
                </a:cubicBezTo>
                <a:cubicBezTo>
                  <a:pt x="744651" y="279254"/>
                  <a:pt x="730048" y="275812"/>
                  <a:pt x="716914" y="268929"/>
                </a:cubicBezTo>
                <a:cubicBezTo>
                  <a:pt x="703780" y="262046"/>
                  <a:pt x="693864" y="252093"/>
                  <a:pt x="687167" y="239070"/>
                </a:cubicBezTo>
                <a:cubicBezTo>
                  <a:pt x="680469" y="226048"/>
                  <a:pt x="677121" y="211500"/>
                  <a:pt x="677121" y="195426"/>
                </a:cubicBezTo>
                <a:cubicBezTo>
                  <a:pt x="677121" y="179502"/>
                  <a:pt x="680451" y="164638"/>
                  <a:pt x="687111" y="150834"/>
                </a:cubicBezTo>
                <a:cubicBezTo>
                  <a:pt x="693771" y="137030"/>
                  <a:pt x="703352" y="126779"/>
                  <a:pt x="715853" y="120082"/>
                </a:cubicBezTo>
                <a:cubicBezTo>
                  <a:pt x="728355" y="113385"/>
                  <a:pt x="742754" y="110036"/>
                  <a:pt x="759051" y="110036"/>
                </a:cubicBezTo>
                <a:close/>
                <a:moveTo>
                  <a:pt x="190500" y="0"/>
                </a:moveTo>
                <a:cubicBezTo>
                  <a:pt x="295710" y="0"/>
                  <a:pt x="381000" y="85290"/>
                  <a:pt x="381000" y="190500"/>
                </a:cubicBezTo>
                <a:cubicBezTo>
                  <a:pt x="381000" y="295710"/>
                  <a:pt x="295710" y="381000"/>
                  <a:pt x="190500" y="381000"/>
                </a:cubicBezTo>
                <a:cubicBezTo>
                  <a:pt x="85290" y="381000"/>
                  <a:pt x="0" y="295710"/>
                  <a:pt x="0" y="190500"/>
                </a:cubicBezTo>
                <a:cubicBezTo>
                  <a:pt x="0" y="85290"/>
                  <a:pt x="85290" y="0"/>
                  <a:pt x="190500" y="0"/>
                </a:cubicBezTo>
                <a:close/>
              </a:path>
            </a:pathLst>
          </a:custGeom>
          <a:solidFill>
            <a:srgbClr val="FFC0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228600" y="6375948"/>
            <a:ext cx="1060981" cy="392098"/>
          </a:xfrm>
          <a:custGeom>
            <a:avLst/>
            <a:gdLst/>
            <a:ahLst/>
            <a:cxnLst/>
            <a:rect l="l" t="t" r="r" b="b"/>
            <a:pathLst>
              <a:path w="1060981" h="392098">
                <a:moveTo>
                  <a:pt x="485165" y="191754"/>
                </a:moveTo>
                <a:lnTo>
                  <a:pt x="593214" y="191754"/>
                </a:lnTo>
                <a:lnTo>
                  <a:pt x="593214" y="210506"/>
                </a:lnTo>
                <a:lnTo>
                  <a:pt x="485165" y="210506"/>
                </a:lnTo>
                <a:close/>
                <a:moveTo>
                  <a:pt x="710863" y="181485"/>
                </a:moveTo>
                <a:lnTo>
                  <a:pt x="710863" y="237742"/>
                </a:lnTo>
                <a:lnTo>
                  <a:pt x="751604" y="237742"/>
                </a:lnTo>
                <a:cubicBezTo>
                  <a:pt x="758599" y="237742"/>
                  <a:pt x="763511" y="237481"/>
                  <a:pt x="766338" y="236960"/>
                </a:cubicBezTo>
                <a:cubicBezTo>
                  <a:pt x="771324" y="236067"/>
                  <a:pt x="775491" y="234579"/>
                  <a:pt x="778840" y="232496"/>
                </a:cubicBezTo>
                <a:cubicBezTo>
                  <a:pt x="782189" y="230412"/>
                  <a:pt x="784942" y="227380"/>
                  <a:pt x="787100" y="223398"/>
                </a:cubicBezTo>
                <a:cubicBezTo>
                  <a:pt x="789258" y="219417"/>
                  <a:pt x="790337" y="214822"/>
                  <a:pt x="790337" y="209613"/>
                </a:cubicBezTo>
                <a:cubicBezTo>
                  <a:pt x="790337" y="203511"/>
                  <a:pt x="788774" y="198209"/>
                  <a:pt x="785649" y="193707"/>
                </a:cubicBezTo>
                <a:cubicBezTo>
                  <a:pt x="782523" y="189205"/>
                  <a:pt x="778189" y="186043"/>
                  <a:pt x="772645" y="184219"/>
                </a:cubicBezTo>
                <a:cubicBezTo>
                  <a:pt x="767101" y="182396"/>
                  <a:pt x="759120" y="181485"/>
                  <a:pt x="748702" y="181485"/>
                </a:cubicBezTo>
                <a:close/>
                <a:moveTo>
                  <a:pt x="888043" y="152463"/>
                </a:moveTo>
                <a:cubicBezTo>
                  <a:pt x="877997" y="152463"/>
                  <a:pt x="869662" y="156221"/>
                  <a:pt x="863039" y="163737"/>
                </a:cubicBezTo>
                <a:cubicBezTo>
                  <a:pt x="856417" y="171253"/>
                  <a:pt x="853105" y="182601"/>
                  <a:pt x="853105" y="197781"/>
                </a:cubicBezTo>
                <a:cubicBezTo>
                  <a:pt x="853105" y="212962"/>
                  <a:pt x="856417" y="224329"/>
                  <a:pt x="863039" y="231882"/>
                </a:cubicBezTo>
                <a:cubicBezTo>
                  <a:pt x="869662" y="239435"/>
                  <a:pt x="877997" y="243211"/>
                  <a:pt x="888043" y="243211"/>
                </a:cubicBezTo>
                <a:cubicBezTo>
                  <a:pt x="898014" y="243211"/>
                  <a:pt x="906311" y="239416"/>
                  <a:pt x="912934" y="231826"/>
                </a:cubicBezTo>
                <a:cubicBezTo>
                  <a:pt x="919557" y="224236"/>
                  <a:pt x="922868" y="212664"/>
                  <a:pt x="922868" y="197112"/>
                </a:cubicBezTo>
                <a:cubicBezTo>
                  <a:pt x="922868" y="182452"/>
                  <a:pt x="919538" y="171346"/>
                  <a:pt x="912878" y="163793"/>
                </a:cubicBezTo>
                <a:cubicBezTo>
                  <a:pt x="906218" y="156240"/>
                  <a:pt x="897940" y="152463"/>
                  <a:pt x="888043" y="152463"/>
                </a:cubicBezTo>
                <a:close/>
                <a:moveTo>
                  <a:pt x="485165" y="142083"/>
                </a:moveTo>
                <a:lnTo>
                  <a:pt x="593214" y="142083"/>
                </a:lnTo>
                <a:lnTo>
                  <a:pt x="593214" y="160835"/>
                </a:lnTo>
                <a:lnTo>
                  <a:pt x="485165" y="160835"/>
                </a:lnTo>
                <a:close/>
                <a:moveTo>
                  <a:pt x="952374" y="138511"/>
                </a:moveTo>
                <a:lnTo>
                  <a:pt x="974028" y="138511"/>
                </a:lnTo>
                <a:lnTo>
                  <a:pt x="998696" y="207158"/>
                </a:lnTo>
                <a:cubicBezTo>
                  <a:pt x="1001896" y="215864"/>
                  <a:pt x="1004761" y="225017"/>
                  <a:pt x="1007291" y="234616"/>
                </a:cubicBezTo>
                <a:cubicBezTo>
                  <a:pt x="1009598" y="225389"/>
                  <a:pt x="1012351" y="216385"/>
                  <a:pt x="1015551" y="207604"/>
                </a:cubicBezTo>
                <a:lnTo>
                  <a:pt x="1040889" y="138511"/>
                </a:lnTo>
                <a:lnTo>
                  <a:pt x="1060981" y="138511"/>
                </a:lnTo>
                <a:lnTo>
                  <a:pt x="1015886" y="259061"/>
                </a:lnTo>
                <a:cubicBezTo>
                  <a:pt x="1011049" y="272084"/>
                  <a:pt x="1007291" y="281051"/>
                  <a:pt x="1004612" y="285962"/>
                </a:cubicBezTo>
                <a:cubicBezTo>
                  <a:pt x="1001040" y="292585"/>
                  <a:pt x="996948" y="297440"/>
                  <a:pt x="992334" y="300529"/>
                </a:cubicBezTo>
                <a:cubicBezTo>
                  <a:pt x="987720" y="303617"/>
                  <a:pt x="982214" y="305161"/>
                  <a:pt x="975814" y="305161"/>
                </a:cubicBezTo>
                <a:cubicBezTo>
                  <a:pt x="971944" y="305161"/>
                  <a:pt x="967628" y="304342"/>
                  <a:pt x="962866" y="302705"/>
                </a:cubicBezTo>
                <a:lnTo>
                  <a:pt x="960634" y="283841"/>
                </a:lnTo>
                <a:cubicBezTo>
                  <a:pt x="965024" y="285032"/>
                  <a:pt x="968856" y="285627"/>
                  <a:pt x="972131" y="285627"/>
                </a:cubicBezTo>
                <a:cubicBezTo>
                  <a:pt x="976595" y="285627"/>
                  <a:pt x="980167" y="284883"/>
                  <a:pt x="982846" y="283395"/>
                </a:cubicBezTo>
                <a:cubicBezTo>
                  <a:pt x="985525" y="281907"/>
                  <a:pt x="987720" y="279823"/>
                  <a:pt x="989432" y="277144"/>
                </a:cubicBezTo>
                <a:cubicBezTo>
                  <a:pt x="990697" y="275135"/>
                  <a:pt x="992743" y="270149"/>
                  <a:pt x="995571" y="262187"/>
                </a:cubicBezTo>
                <a:cubicBezTo>
                  <a:pt x="995943" y="261071"/>
                  <a:pt x="996538" y="259433"/>
                  <a:pt x="997357" y="257275"/>
                </a:cubicBezTo>
                <a:close/>
                <a:moveTo>
                  <a:pt x="888043" y="135832"/>
                </a:moveTo>
                <a:cubicBezTo>
                  <a:pt x="904339" y="135832"/>
                  <a:pt x="917659" y="141171"/>
                  <a:pt x="928003" y="151849"/>
                </a:cubicBezTo>
                <a:cubicBezTo>
                  <a:pt x="938347" y="162528"/>
                  <a:pt x="943518" y="177280"/>
                  <a:pt x="943518" y="196107"/>
                </a:cubicBezTo>
                <a:cubicBezTo>
                  <a:pt x="943518" y="211362"/>
                  <a:pt x="941230" y="223361"/>
                  <a:pt x="936654" y="232105"/>
                </a:cubicBezTo>
                <a:cubicBezTo>
                  <a:pt x="932077" y="240849"/>
                  <a:pt x="925417" y="247639"/>
                  <a:pt x="916673" y="252476"/>
                </a:cubicBezTo>
                <a:cubicBezTo>
                  <a:pt x="907930" y="257313"/>
                  <a:pt x="898386" y="259731"/>
                  <a:pt x="888043" y="259731"/>
                </a:cubicBezTo>
                <a:cubicBezTo>
                  <a:pt x="871448" y="259731"/>
                  <a:pt x="858035" y="254411"/>
                  <a:pt x="847803" y="243769"/>
                </a:cubicBezTo>
                <a:cubicBezTo>
                  <a:pt x="837571" y="233128"/>
                  <a:pt x="832455" y="217799"/>
                  <a:pt x="832455" y="197781"/>
                </a:cubicBezTo>
                <a:cubicBezTo>
                  <a:pt x="832455" y="175829"/>
                  <a:pt x="838557" y="159570"/>
                  <a:pt x="850761" y="149003"/>
                </a:cubicBezTo>
                <a:cubicBezTo>
                  <a:pt x="860956" y="140222"/>
                  <a:pt x="873383" y="135832"/>
                  <a:pt x="888043" y="135832"/>
                </a:cubicBezTo>
                <a:close/>
                <a:moveTo>
                  <a:pt x="710863" y="112726"/>
                </a:moveTo>
                <a:lnTo>
                  <a:pt x="710863" y="162174"/>
                </a:lnTo>
                <a:lnTo>
                  <a:pt x="746247" y="162174"/>
                </a:lnTo>
                <a:cubicBezTo>
                  <a:pt x="755846" y="162174"/>
                  <a:pt x="762729" y="161542"/>
                  <a:pt x="766896" y="160277"/>
                </a:cubicBezTo>
                <a:cubicBezTo>
                  <a:pt x="772403" y="158640"/>
                  <a:pt x="776552" y="155924"/>
                  <a:pt x="779342" y="152128"/>
                </a:cubicBezTo>
                <a:cubicBezTo>
                  <a:pt x="782133" y="148333"/>
                  <a:pt x="783528" y="143571"/>
                  <a:pt x="783528" y="137841"/>
                </a:cubicBezTo>
                <a:cubicBezTo>
                  <a:pt x="783528" y="132409"/>
                  <a:pt x="782226" y="127628"/>
                  <a:pt x="779621" y="123498"/>
                </a:cubicBezTo>
                <a:cubicBezTo>
                  <a:pt x="777017" y="119368"/>
                  <a:pt x="773296" y="116540"/>
                  <a:pt x="768459" y="115014"/>
                </a:cubicBezTo>
                <a:cubicBezTo>
                  <a:pt x="763622" y="113489"/>
                  <a:pt x="755325" y="112726"/>
                  <a:pt x="743568" y="112726"/>
                </a:cubicBezTo>
                <a:close/>
                <a:moveTo>
                  <a:pt x="689208" y="93416"/>
                </a:moveTo>
                <a:lnTo>
                  <a:pt x="750600" y="93416"/>
                </a:lnTo>
                <a:cubicBezTo>
                  <a:pt x="763101" y="93416"/>
                  <a:pt x="773129" y="95071"/>
                  <a:pt x="780682" y="98383"/>
                </a:cubicBezTo>
                <a:cubicBezTo>
                  <a:pt x="788235" y="101694"/>
                  <a:pt x="794151" y="106792"/>
                  <a:pt x="798429" y="113675"/>
                </a:cubicBezTo>
                <a:cubicBezTo>
                  <a:pt x="802708" y="120558"/>
                  <a:pt x="804848" y="127758"/>
                  <a:pt x="804848" y="135274"/>
                </a:cubicBezTo>
                <a:cubicBezTo>
                  <a:pt x="804848" y="142269"/>
                  <a:pt x="802950" y="148854"/>
                  <a:pt x="799155" y="155031"/>
                </a:cubicBezTo>
                <a:cubicBezTo>
                  <a:pt x="795360" y="161207"/>
                  <a:pt x="789630" y="166193"/>
                  <a:pt x="781965" y="169988"/>
                </a:cubicBezTo>
                <a:cubicBezTo>
                  <a:pt x="791862" y="172890"/>
                  <a:pt x="799471" y="177838"/>
                  <a:pt x="804792" y="184833"/>
                </a:cubicBezTo>
                <a:cubicBezTo>
                  <a:pt x="810112" y="191828"/>
                  <a:pt x="812773" y="200088"/>
                  <a:pt x="812773" y="209613"/>
                </a:cubicBezTo>
                <a:cubicBezTo>
                  <a:pt x="812773" y="217278"/>
                  <a:pt x="811154" y="224403"/>
                  <a:pt x="807917" y="230989"/>
                </a:cubicBezTo>
                <a:cubicBezTo>
                  <a:pt x="804680" y="237574"/>
                  <a:pt x="800680" y="242653"/>
                  <a:pt x="795918" y="246225"/>
                </a:cubicBezTo>
                <a:cubicBezTo>
                  <a:pt x="791155" y="249797"/>
                  <a:pt x="785184" y="252494"/>
                  <a:pt x="778003" y="254318"/>
                </a:cubicBezTo>
                <a:cubicBezTo>
                  <a:pt x="770822" y="256141"/>
                  <a:pt x="762022" y="257052"/>
                  <a:pt x="751604" y="257052"/>
                </a:cubicBezTo>
                <a:lnTo>
                  <a:pt x="689208" y="257052"/>
                </a:lnTo>
                <a:close/>
                <a:moveTo>
                  <a:pt x="190500" y="0"/>
                </a:moveTo>
                <a:cubicBezTo>
                  <a:pt x="295710" y="0"/>
                  <a:pt x="381000" y="87774"/>
                  <a:pt x="381000" y="196049"/>
                </a:cubicBezTo>
                <a:cubicBezTo>
                  <a:pt x="381000" y="304324"/>
                  <a:pt x="295710" y="392098"/>
                  <a:pt x="190500" y="392098"/>
                </a:cubicBezTo>
                <a:cubicBezTo>
                  <a:pt x="85290" y="392098"/>
                  <a:pt x="0" y="304324"/>
                  <a:pt x="0" y="196049"/>
                </a:cubicBezTo>
                <a:cubicBezTo>
                  <a:pt x="0" y="87774"/>
                  <a:pt x="85290" y="0"/>
                  <a:pt x="190500" y="0"/>
                </a:cubicBezTo>
                <a:close/>
              </a:path>
            </a:pathLst>
          </a:custGeom>
          <a:solidFill>
            <a:srgbClr val="ADD8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248399" y="5943600"/>
            <a:ext cx="341711" cy="2892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539649" y="5903552"/>
            <a:ext cx="2102328" cy="646331"/>
          </a:xfrm>
          <a:prstGeom prst="rect">
            <a:avLst/>
          </a:prstGeom>
          <a:noFill/>
        </p:spPr>
        <p:txBody>
          <a:bodyPr wrap="square" rtlCol="0">
            <a:spAutoFit/>
          </a:bodyPr>
          <a:lstStyle/>
          <a:p>
            <a:r>
              <a:rPr lang="en-US" dirty="0" smtClean="0"/>
              <a:t>= Staff(when </a:t>
            </a:r>
            <a:r>
              <a:rPr lang="en-US" dirty="0" err="1" smtClean="0"/>
              <a:t>pres</a:t>
            </a:r>
            <a:r>
              <a:rPr lang="en-US" dirty="0"/>
              <a:t> </a:t>
            </a:r>
            <a:r>
              <a:rPr lang="en-US" dirty="0" smtClean="0"/>
              <a:t>complete)</a:t>
            </a:r>
            <a:endParaRPr lang="en-US"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spTree>
    <p:extLst>
      <p:ext uri="{BB962C8B-B14F-4D97-AF65-F5344CB8AC3E}">
        <p14:creationId xmlns:p14="http://schemas.microsoft.com/office/powerpoint/2010/main" val="1648083010"/>
      </p:ext>
    </p:extLst>
  </p:cSld>
  <p:clrMapOvr>
    <a:masterClrMapping/>
  </p:clrMapOvr>
  <p:transition spd="slow">
    <p:wheel spokes="1"/>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486697" y="1453972"/>
            <a:ext cx="8065265" cy="4337228"/>
          </a:xfrm>
          <a:prstGeom prst="rect">
            <a:avLst/>
          </a:prstGeom>
        </p:spPr>
      </p:pic>
      <p:sp>
        <p:nvSpPr>
          <p:cNvPr id="5" name="TextBox 4"/>
          <p:cNvSpPr txBox="1"/>
          <p:nvPr/>
        </p:nvSpPr>
        <p:spPr>
          <a:xfrm>
            <a:off x="3727341" y="1002268"/>
            <a:ext cx="2362200" cy="369332"/>
          </a:xfrm>
          <a:prstGeom prst="rect">
            <a:avLst/>
          </a:prstGeom>
          <a:solidFill>
            <a:schemeClr val="bg1"/>
          </a:solidFill>
        </p:spPr>
        <p:txBody>
          <a:bodyPr wrap="square" rtlCol="0">
            <a:spAutoFit/>
          </a:bodyPr>
          <a:lstStyle/>
          <a:p>
            <a:pPr algn="ctr"/>
            <a:r>
              <a:rPr lang="en-US" dirty="0" smtClean="0"/>
              <a:t>Week 9</a:t>
            </a:r>
            <a:endParaRPr lang="en-US" dirty="0"/>
          </a:p>
        </p:txBody>
      </p:sp>
      <p:sp>
        <p:nvSpPr>
          <p:cNvPr id="7" name="TextBox 6"/>
          <p:cNvSpPr txBox="1"/>
          <p:nvPr/>
        </p:nvSpPr>
        <p:spPr>
          <a:xfrm>
            <a:off x="3684552" y="5480228"/>
            <a:ext cx="2404989"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smtClean="0">
                <a:solidFill>
                  <a:srgbClr val="465D0B"/>
                </a:solidFill>
              </a:rPr>
              <a:t>Density: 0.18</a:t>
            </a:r>
          </a:p>
          <a:p>
            <a:r>
              <a:rPr lang="en-US" b="1" dirty="0" err="1" smtClean="0">
                <a:solidFill>
                  <a:srgbClr val="465D0B"/>
                </a:solidFill>
              </a:rPr>
              <a:t>Cenrality</a:t>
            </a:r>
            <a:r>
              <a:rPr lang="en-US" b="1" dirty="0" smtClean="0">
                <a:solidFill>
                  <a:srgbClr val="465D0B"/>
                </a:solidFill>
              </a:rPr>
              <a:t>: 0.17</a:t>
            </a:r>
          </a:p>
          <a:p>
            <a:r>
              <a:rPr lang="en-US" b="1" dirty="0" smtClean="0">
                <a:solidFill>
                  <a:srgbClr val="465D0B"/>
                </a:solidFill>
              </a:rPr>
              <a:t>Reciprocity: 0.50</a:t>
            </a:r>
          </a:p>
        </p:txBody>
      </p:sp>
      <p:sp>
        <p:nvSpPr>
          <p:cNvPr id="8" name="Title 1"/>
          <p:cNvSpPr txBox="1">
            <a:spLocks/>
          </p:cNvSpPr>
          <p:nvPr/>
        </p:nvSpPr>
        <p:spPr bwMode="auto">
          <a:xfrm>
            <a:off x="201775" y="313066"/>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Calibri" pitchFamily="34" charset="0"/>
              </a:defRPr>
            </a:lvl2pPr>
            <a:lvl3pPr algn="l" rtl="0" fontAlgn="base">
              <a:spcBef>
                <a:spcPct val="0"/>
              </a:spcBef>
              <a:spcAft>
                <a:spcPct val="0"/>
              </a:spcAft>
              <a:defRPr sz="4000">
                <a:solidFill>
                  <a:schemeClr val="tx2"/>
                </a:solidFill>
                <a:latin typeface="Calibri" pitchFamily="34" charset="0"/>
              </a:defRPr>
            </a:lvl3pPr>
            <a:lvl4pPr algn="l" rtl="0" fontAlgn="base">
              <a:spcBef>
                <a:spcPct val="0"/>
              </a:spcBef>
              <a:spcAft>
                <a:spcPct val="0"/>
              </a:spcAft>
              <a:defRPr sz="4000">
                <a:solidFill>
                  <a:schemeClr val="tx2"/>
                </a:solidFill>
                <a:latin typeface="Calibri" pitchFamily="34" charset="0"/>
              </a:defRPr>
            </a:lvl4pPr>
            <a:lvl5pPr algn="l" rtl="0" fontAlgn="base">
              <a:spcBef>
                <a:spcPct val="0"/>
              </a:spcBef>
              <a:spcAft>
                <a:spcPct val="0"/>
              </a:spcAft>
              <a:defRPr sz="4000">
                <a:solidFill>
                  <a:schemeClr val="tx2"/>
                </a:solidFill>
                <a:latin typeface="Calibri" pitchFamily="34" charset="0"/>
              </a:defRPr>
            </a:lvl5pPr>
            <a:lvl6pPr marL="457200" algn="l" rtl="0" fontAlgn="base">
              <a:spcBef>
                <a:spcPct val="0"/>
              </a:spcBef>
              <a:spcAft>
                <a:spcPct val="0"/>
              </a:spcAft>
              <a:defRPr sz="4000">
                <a:solidFill>
                  <a:schemeClr val="tx2"/>
                </a:solidFill>
                <a:latin typeface="Calibri" pitchFamily="34" charset="0"/>
              </a:defRPr>
            </a:lvl6pPr>
            <a:lvl7pPr marL="914400" algn="l" rtl="0" fontAlgn="base">
              <a:spcBef>
                <a:spcPct val="0"/>
              </a:spcBef>
              <a:spcAft>
                <a:spcPct val="0"/>
              </a:spcAft>
              <a:defRPr sz="4000">
                <a:solidFill>
                  <a:schemeClr val="tx2"/>
                </a:solidFill>
                <a:latin typeface="Calibri" pitchFamily="34" charset="0"/>
              </a:defRPr>
            </a:lvl7pPr>
            <a:lvl8pPr marL="1371600" algn="l" rtl="0" fontAlgn="base">
              <a:spcBef>
                <a:spcPct val="0"/>
              </a:spcBef>
              <a:spcAft>
                <a:spcPct val="0"/>
              </a:spcAft>
              <a:defRPr sz="4000">
                <a:solidFill>
                  <a:schemeClr val="tx2"/>
                </a:solidFill>
                <a:latin typeface="Calibri" pitchFamily="34" charset="0"/>
              </a:defRPr>
            </a:lvl8pPr>
            <a:lvl9pPr marL="1828800" algn="l" rtl="0" fontAlgn="base">
              <a:spcBef>
                <a:spcPct val="0"/>
              </a:spcBef>
              <a:spcAft>
                <a:spcPct val="0"/>
              </a:spcAft>
              <a:defRPr sz="4000">
                <a:solidFill>
                  <a:schemeClr val="tx2"/>
                </a:solidFill>
                <a:latin typeface="Calibri" pitchFamily="34" charset="0"/>
              </a:defRPr>
            </a:lvl9pPr>
          </a:lstStyle>
          <a:p>
            <a:r>
              <a:rPr lang="en-US" dirty="0" smtClean="0"/>
              <a:t>The Growing Social Network</a:t>
            </a:r>
            <a:endParaRPr lang="en-US" dirty="0"/>
          </a:p>
        </p:txBody>
      </p:sp>
      <p:sp>
        <p:nvSpPr>
          <p:cNvPr id="9" name="Freeform 8"/>
          <p:cNvSpPr/>
          <p:nvPr/>
        </p:nvSpPr>
        <p:spPr>
          <a:xfrm>
            <a:off x="228600" y="5943600"/>
            <a:ext cx="1004468" cy="381000"/>
          </a:xfrm>
          <a:custGeom>
            <a:avLst/>
            <a:gdLst/>
            <a:ahLst/>
            <a:cxnLst/>
            <a:rect l="l" t="t" r="r" b="b"/>
            <a:pathLst>
              <a:path w="1004468" h="381000">
                <a:moveTo>
                  <a:pt x="477654" y="211165"/>
                </a:moveTo>
                <a:lnTo>
                  <a:pt x="585703" y="211165"/>
                </a:lnTo>
                <a:lnTo>
                  <a:pt x="585703" y="229917"/>
                </a:lnTo>
                <a:lnTo>
                  <a:pt x="477654" y="229917"/>
                </a:lnTo>
                <a:close/>
                <a:moveTo>
                  <a:pt x="477654" y="161494"/>
                </a:moveTo>
                <a:lnTo>
                  <a:pt x="585703" y="161494"/>
                </a:lnTo>
                <a:lnTo>
                  <a:pt x="585703" y="180246"/>
                </a:lnTo>
                <a:lnTo>
                  <a:pt x="477654" y="180246"/>
                </a:lnTo>
                <a:close/>
                <a:moveTo>
                  <a:pt x="861110" y="157922"/>
                </a:moveTo>
                <a:lnTo>
                  <a:pt x="881201" y="157922"/>
                </a:lnTo>
                <a:lnTo>
                  <a:pt x="881201" y="276463"/>
                </a:lnTo>
                <a:lnTo>
                  <a:pt x="861110" y="276463"/>
                </a:lnTo>
                <a:close/>
                <a:moveTo>
                  <a:pt x="952155" y="155243"/>
                </a:moveTo>
                <a:cubicBezTo>
                  <a:pt x="958927" y="155243"/>
                  <a:pt x="965810" y="157401"/>
                  <a:pt x="972805" y="161717"/>
                </a:cubicBezTo>
                <a:lnTo>
                  <a:pt x="965885" y="180357"/>
                </a:lnTo>
                <a:cubicBezTo>
                  <a:pt x="960973" y="177455"/>
                  <a:pt x="956062" y="176004"/>
                  <a:pt x="951151" y="176004"/>
                </a:cubicBezTo>
                <a:cubicBezTo>
                  <a:pt x="946760" y="176004"/>
                  <a:pt x="942816" y="177325"/>
                  <a:pt x="939319" y="179967"/>
                </a:cubicBezTo>
                <a:cubicBezTo>
                  <a:pt x="935821" y="182608"/>
                  <a:pt x="933328" y="186273"/>
                  <a:pt x="931840" y="190961"/>
                </a:cubicBezTo>
                <a:cubicBezTo>
                  <a:pt x="929608" y="198105"/>
                  <a:pt x="928491" y="205919"/>
                  <a:pt x="928491" y="214402"/>
                </a:cubicBezTo>
                <a:lnTo>
                  <a:pt x="928491" y="276463"/>
                </a:lnTo>
                <a:lnTo>
                  <a:pt x="908400" y="276463"/>
                </a:lnTo>
                <a:lnTo>
                  <a:pt x="908400" y="157922"/>
                </a:lnTo>
                <a:lnTo>
                  <a:pt x="926482" y="157922"/>
                </a:lnTo>
                <a:lnTo>
                  <a:pt x="926482" y="175893"/>
                </a:lnTo>
                <a:cubicBezTo>
                  <a:pt x="931096" y="167484"/>
                  <a:pt x="935356" y="161940"/>
                  <a:pt x="939263" y="159261"/>
                </a:cubicBezTo>
                <a:cubicBezTo>
                  <a:pt x="943170" y="156582"/>
                  <a:pt x="947467" y="155243"/>
                  <a:pt x="952155" y="155243"/>
                </a:cubicBezTo>
                <a:close/>
                <a:moveTo>
                  <a:pt x="984376" y="112827"/>
                </a:moveTo>
                <a:lnTo>
                  <a:pt x="1004468" y="112827"/>
                </a:lnTo>
                <a:lnTo>
                  <a:pt x="1004468" y="276463"/>
                </a:lnTo>
                <a:lnTo>
                  <a:pt x="984376" y="276463"/>
                </a:lnTo>
                <a:close/>
                <a:moveTo>
                  <a:pt x="861110" y="112827"/>
                </a:moveTo>
                <a:lnTo>
                  <a:pt x="881201" y="112827"/>
                </a:lnTo>
                <a:lnTo>
                  <a:pt x="881201" y="135932"/>
                </a:lnTo>
                <a:lnTo>
                  <a:pt x="861110" y="135932"/>
                </a:lnTo>
                <a:close/>
                <a:moveTo>
                  <a:pt x="759051" y="110036"/>
                </a:moveTo>
                <a:cubicBezTo>
                  <a:pt x="770882" y="110036"/>
                  <a:pt x="781579" y="111952"/>
                  <a:pt x="791142" y="115785"/>
                </a:cubicBezTo>
                <a:cubicBezTo>
                  <a:pt x="800704" y="119617"/>
                  <a:pt x="808201" y="124956"/>
                  <a:pt x="813633" y="131802"/>
                </a:cubicBezTo>
                <a:cubicBezTo>
                  <a:pt x="819066" y="138648"/>
                  <a:pt x="823196" y="147578"/>
                  <a:pt x="826023" y="158591"/>
                </a:cubicBezTo>
                <a:lnTo>
                  <a:pt x="806490" y="163949"/>
                </a:lnTo>
                <a:cubicBezTo>
                  <a:pt x="804034" y="155615"/>
                  <a:pt x="800983" y="149066"/>
                  <a:pt x="797337" y="144304"/>
                </a:cubicBezTo>
                <a:cubicBezTo>
                  <a:pt x="793690" y="139541"/>
                  <a:pt x="788481" y="135728"/>
                  <a:pt x="781710" y="132863"/>
                </a:cubicBezTo>
                <a:cubicBezTo>
                  <a:pt x="774938" y="129998"/>
                  <a:pt x="767422" y="128565"/>
                  <a:pt x="759162" y="128565"/>
                </a:cubicBezTo>
                <a:cubicBezTo>
                  <a:pt x="749265" y="128565"/>
                  <a:pt x="740708" y="130072"/>
                  <a:pt x="733489" y="133086"/>
                </a:cubicBezTo>
                <a:cubicBezTo>
                  <a:pt x="726271" y="136100"/>
                  <a:pt x="720448" y="140062"/>
                  <a:pt x="716021" y="144974"/>
                </a:cubicBezTo>
                <a:cubicBezTo>
                  <a:pt x="711593" y="149885"/>
                  <a:pt x="708151" y="155280"/>
                  <a:pt x="705696" y="161159"/>
                </a:cubicBezTo>
                <a:cubicBezTo>
                  <a:pt x="701529" y="171279"/>
                  <a:pt x="699445" y="182255"/>
                  <a:pt x="699445" y="194087"/>
                </a:cubicBezTo>
                <a:cubicBezTo>
                  <a:pt x="699445" y="208672"/>
                  <a:pt x="701956" y="220876"/>
                  <a:pt x="706979" y="230699"/>
                </a:cubicBezTo>
                <a:cubicBezTo>
                  <a:pt x="712002" y="240521"/>
                  <a:pt x="719314" y="247814"/>
                  <a:pt x="728913" y="252576"/>
                </a:cubicBezTo>
                <a:cubicBezTo>
                  <a:pt x="738512" y="257339"/>
                  <a:pt x="748707" y="259720"/>
                  <a:pt x="759497" y="259720"/>
                </a:cubicBezTo>
                <a:cubicBezTo>
                  <a:pt x="768873" y="259720"/>
                  <a:pt x="778026" y="257916"/>
                  <a:pt x="786956" y="254306"/>
                </a:cubicBezTo>
                <a:cubicBezTo>
                  <a:pt x="795886" y="250697"/>
                  <a:pt x="802657" y="246846"/>
                  <a:pt x="807271" y="242754"/>
                </a:cubicBezTo>
                <a:lnTo>
                  <a:pt x="807271" y="212281"/>
                </a:lnTo>
                <a:lnTo>
                  <a:pt x="759162" y="212281"/>
                </a:lnTo>
                <a:lnTo>
                  <a:pt x="759162" y="193082"/>
                </a:lnTo>
                <a:lnTo>
                  <a:pt x="828479" y="192971"/>
                </a:lnTo>
                <a:lnTo>
                  <a:pt x="828479" y="253693"/>
                </a:lnTo>
                <a:cubicBezTo>
                  <a:pt x="817838" y="262176"/>
                  <a:pt x="806862" y="268557"/>
                  <a:pt x="795551" y="272836"/>
                </a:cubicBezTo>
                <a:cubicBezTo>
                  <a:pt x="784240" y="277114"/>
                  <a:pt x="772631" y="279254"/>
                  <a:pt x="760725" y="279254"/>
                </a:cubicBezTo>
                <a:cubicBezTo>
                  <a:pt x="744651" y="279254"/>
                  <a:pt x="730048" y="275812"/>
                  <a:pt x="716914" y="268929"/>
                </a:cubicBezTo>
                <a:cubicBezTo>
                  <a:pt x="703780" y="262046"/>
                  <a:pt x="693864" y="252093"/>
                  <a:pt x="687167" y="239070"/>
                </a:cubicBezTo>
                <a:cubicBezTo>
                  <a:pt x="680469" y="226048"/>
                  <a:pt x="677121" y="211500"/>
                  <a:pt x="677121" y="195426"/>
                </a:cubicBezTo>
                <a:cubicBezTo>
                  <a:pt x="677121" y="179502"/>
                  <a:pt x="680451" y="164638"/>
                  <a:pt x="687111" y="150834"/>
                </a:cubicBezTo>
                <a:cubicBezTo>
                  <a:pt x="693771" y="137030"/>
                  <a:pt x="703352" y="126779"/>
                  <a:pt x="715853" y="120082"/>
                </a:cubicBezTo>
                <a:cubicBezTo>
                  <a:pt x="728355" y="113385"/>
                  <a:pt x="742754" y="110036"/>
                  <a:pt x="759051" y="110036"/>
                </a:cubicBezTo>
                <a:close/>
                <a:moveTo>
                  <a:pt x="190500" y="0"/>
                </a:moveTo>
                <a:cubicBezTo>
                  <a:pt x="295710" y="0"/>
                  <a:pt x="381000" y="85290"/>
                  <a:pt x="381000" y="190500"/>
                </a:cubicBezTo>
                <a:cubicBezTo>
                  <a:pt x="381000" y="295710"/>
                  <a:pt x="295710" y="381000"/>
                  <a:pt x="190500" y="381000"/>
                </a:cubicBezTo>
                <a:cubicBezTo>
                  <a:pt x="85290" y="381000"/>
                  <a:pt x="0" y="295710"/>
                  <a:pt x="0" y="190500"/>
                </a:cubicBezTo>
                <a:cubicBezTo>
                  <a:pt x="0" y="85290"/>
                  <a:pt x="85290" y="0"/>
                  <a:pt x="190500" y="0"/>
                </a:cubicBezTo>
                <a:close/>
              </a:path>
            </a:pathLst>
          </a:custGeom>
          <a:solidFill>
            <a:srgbClr val="FFC0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228600" y="6375948"/>
            <a:ext cx="1060981" cy="392098"/>
          </a:xfrm>
          <a:custGeom>
            <a:avLst/>
            <a:gdLst/>
            <a:ahLst/>
            <a:cxnLst/>
            <a:rect l="l" t="t" r="r" b="b"/>
            <a:pathLst>
              <a:path w="1060981" h="392098">
                <a:moveTo>
                  <a:pt x="485165" y="191754"/>
                </a:moveTo>
                <a:lnTo>
                  <a:pt x="593214" y="191754"/>
                </a:lnTo>
                <a:lnTo>
                  <a:pt x="593214" y="210506"/>
                </a:lnTo>
                <a:lnTo>
                  <a:pt x="485165" y="210506"/>
                </a:lnTo>
                <a:close/>
                <a:moveTo>
                  <a:pt x="710863" y="181485"/>
                </a:moveTo>
                <a:lnTo>
                  <a:pt x="710863" y="237742"/>
                </a:lnTo>
                <a:lnTo>
                  <a:pt x="751604" y="237742"/>
                </a:lnTo>
                <a:cubicBezTo>
                  <a:pt x="758599" y="237742"/>
                  <a:pt x="763511" y="237481"/>
                  <a:pt x="766338" y="236960"/>
                </a:cubicBezTo>
                <a:cubicBezTo>
                  <a:pt x="771324" y="236067"/>
                  <a:pt x="775491" y="234579"/>
                  <a:pt x="778840" y="232496"/>
                </a:cubicBezTo>
                <a:cubicBezTo>
                  <a:pt x="782189" y="230412"/>
                  <a:pt x="784942" y="227380"/>
                  <a:pt x="787100" y="223398"/>
                </a:cubicBezTo>
                <a:cubicBezTo>
                  <a:pt x="789258" y="219417"/>
                  <a:pt x="790337" y="214822"/>
                  <a:pt x="790337" y="209613"/>
                </a:cubicBezTo>
                <a:cubicBezTo>
                  <a:pt x="790337" y="203511"/>
                  <a:pt x="788774" y="198209"/>
                  <a:pt x="785649" y="193707"/>
                </a:cubicBezTo>
                <a:cubicBezTo>
                  <a:pt x="782523" y="189205"/>
                  <a:pt x="778189" y="186043"/>
                  <a:pt x="772645" y="184219"/>
                </a:cubicBezTo>
                <a:cubicBezTo>
                  <a:pt x="767101" y="182396"/>
                  <a:pt x="759120" y="181485"/>
                  <a:pt x="748702" y="181485"/>
                </a:cubicBezTo>
                <a:close/>
                <a:moveTo>
                  <a:pt x="888043" y="152463"/>
                </a:moveTo>
                <a:cubicBezTo>
                  <a:pt x="877997" y="152463"/>
                  <a:pt x="869662" y="156221"/>
                  <a:pt x="863039" y="163737"/>
                </a:cubicBezTo>
                <a:cubicBezTo>
                  <a:pt x="856417" y="171253"/>
                  <a:pt x="853105" y="182601"/>
                  <a:pt x="853105" y="197781"/>
                </a:cubicBezTo>
                <a:cubicBezTo>
                  <a:pt x="853105" y="212962"/>
                  <a:pt x="856417" y="224329"/>
                  <a:pt x="863039" y="231882"/>
                </a:cubicBezTo>
                <a:cubicBezTo>
                  <a:pt x="869662" y="239435"/>
                  <a:pt x="877997" y="243211"/>
                  <a:pt x="888043" y="243211"/>
                </a:cubicBezTo>
                <a:cubicBezTo>
                  <a:pt x="898014" y="243211"/>
                  <a:pt x="906311" y="239416"/>
                  <a:pt x="912934" y="231826"/>
                </a:cubicBezTo>
                <a:cubicBezTo>
                  <a:pt x="919557" y="224236"/>
                  <a:pt x="922868" y="212664"/>
                  <a:pt x="922868" y="197112"/>
                </a:cubicBezTo>
                <a:cubicBezTo>
                  <a:pt x="922868" y="182452"/>
                  <a:pt x="919538" y="171346"/>
                  <a:pt x="912878" y="163793"/>
                </a:cubicBezTo>
                <a:cubicBezTo>
                  <a:pt x="906218" y="156240"/>
                  <a:pt x="897940" y="152463"/>
                  <a:pt x="888043" y="152463"/>
                </a:cubicBezTo>
                <a:close/>
                <a:moveTo>
                  <a:pt x="485165" y="142083"/>
                </a:moveTo>
                <a:lnTo>
                  <a:pt x="593214" y="142083"/>
                </a:lnTo>
                <a:lnTo>
                  <a:pt x="593214" y="160835"/>
                </a:lnTo>
                <a:lnTo>
                  <a:pt x="485165" y="160835"/>
                </a:lnTo>
                <a:close/>
                <a:moveTo>
                  <a:pt x="952374" y="138511"/>
                </a:moveTo>
                <a:lnTo>
                  <a:pt x="974028" y="138511"/>
                </a:lnTo>
                <a:lnTo>
                  <a:pt x="998696" y="207158"/>
                </a:lnTo>
                <a:cubicBezTo>
                  <a:pt x="1001896" y="215864"/>
                  <a:pt x="1004761" y="225017"/>
                  <a:pt x="1007291" y="234616"/>
                </a:cubicBezTo>
                <a:cubicBezTo>
                  <a:pt x="1009598" y="225389"/>
                  <a:pt x="1012351" y="216385"/>
                  <a:pt x="1015551" y="207604"/>
                </a:cubicBezTo>
                <a:lnTo>
                  <a:pt x="1040889" y="138511"/>
                </a:lnTo>
                <a:lnTo>
                  <a:pt x="1060981" y="138511"/>
                </a:lnTo>
                <a:lnTo>
                  <a:pt x="1015886" y="259061"/>
                </a:lnTo>
                <a:cubicBezTo>
                  <a:pt x="1011049" y="272084"/>
                  <a:pt x="1007291" y="281051"/>
                  <a:pt x="1004612" y="285962"/>
                </a:cubicBezTo>
                <a:cubicBezTo>
                  <a:pt x="1001040" y="292585"/>
                  <a:pt x="996948" y="297440"/>
                  <a:pt x="992334" y="300529"/>
                </a:cubicBezTo>
                <a:cubicBezTo>
                  <a:pt x="987720" y="303617"/>
                  <a:pt x="982214" y="305161"/>
                  <a:pt x="975814" y="305161"/>
                </a:cubicBezTo>
                <a:cubicBezTo>
                  <a:pt x="971944" y="305161"/>
                  <a:pt x="967628" y="304342"/>
                  <a:pt x="962866" y="302705"/>
                </a:cubicBezTo>
                <a:lnTo>
                  <a:pt x="960634" y="283841"/>
                </a:lnTo>
                <a:cubicBezTo>
                  <a:pt x="965024" y="285032"/>
                  <a:pt x="968856" y="285627"/>
                  <a:pt x="972131" y="285627"/>
                </a:cubicBezTo>
                <a:cubicBezTo>
                  <a:pt x="976595" y="285627"/>
                  <a:pt x="980167" y="284883"/>
                  <a:pt x="982846" y="283395"/>
                </a:cubicBezTo>
                <a:cubicBezTo>
                  <a:pt x="985525" y="281907"/>
                  <a:pt x="987720" y="279823"/>
                  <a:pt x="989432" y="277144"/>
                </a:cubicBezTo>
                <a:cubicBezTo>
                  <a:pt x="990697" y="275135"/>
                  <a:pt x="992743" y="270149"/>
                  <a:pt x="995571" y="262187"/>
                </a:cubicBezTo>
                <a:cubicBezTo>
                  <a:pt x="995943" y="261071"/>
                  <a:pt x="996538" y="259433"/>
                  <a:pt x="997357" y="257275"/>
                </a:cubicBezTo>
                <a:close/>
                <a:moveTo>
                  <a:pt x="888043" y="135832"/>
                </a:moveTo>
                <a:cubicBezTo>
                  <a:pt x="904339" y="135832"/>
                  <a:pt x="917659" y="141171"/>
                  <a:pt x="928003" y="151849"/>
                </a:cubicBezTo>
                <a:cubicBezTo>
                  <a:pt x="938347" y="162528"/>
                  <a:pt x="943518" y="177280"/>
                  <a:pt x="943518" y="196107"/>
                </a:cubicBezTo>
                <a:cubicBezTo>
                  <a:pt x="943518" y="211362"/>
                  <a:pt x="941230" y="223361"/>
                  <a:pt x="936654" y="232105"/>
                </a:cubicBezTo>
                <a:cubicBezTo>
                  <a:pt x="932077" y="240849"/>
                  <a:pt x="925417" y="247639"/>
                  <a:pt x="916673" y="252476"/>
                </a:cubicBezTo>
                <a:cubicBezTo>
                  <a:pt x="907930" y="257313"/>
                  <a:pt x="898386" y="259731"/>
                  <a:pt x="888043" y="259731"/>
                </a:cubicBezTo>
                <a:cubicBezTo>
                  <a:pt x="871448" y="259731"/>
                  <a:pt x="858035" y="254411"/>
                  <a:pt x="847803" y="243769"/>
                </a:cubicBezTo>
                <a:cubicBezTo>
                  <a:pt x="837571" y="233128"/>
                  <a:pt x="832455" y="217799"/>
                  <a:pt x="832455" y="197781"/>
                </a:cubicBezTo>
                <a:cubicBezTo>
                  <a:pt x="832455" y="175829"/>
                  <a:pt x="838557" y="159570"/>
                  <a:pt x="850761" y="149003"/>
                </a:cubicBezTo>
                <a:cubicBezTo>
                  <a:pt x="860956" y="140222"/>
                  <a:pt x="873383" y="135832"/>
                  <a:pt x="888043" y="135832"/>
                </a:cubicBezTo>
                <a:close/>
                <a:moveTo>
                  <a:pt x="710863" y="112726"/>
                </a:moveTo>
                <a:lnTo>
                  <a:pt x="710863" y="162174"/>
                </a:lnTo>
                <a:lnTo>
                  <a:pt x="746247" y="162174"/>
                </a:lnTo>
                <a:cubicBezTo>
                  <a:pt x="755846" y="162174"/>
                  <a:pt x="762729" y="161542"/>
                  <a:pt x="766896" y="160277"/>
                </a:cubicBezTo>
                <a:cubicBezTo>
                  <a:pt x="772403" y="158640"/>
                  <a:pt x="776552" y="155924"/>
                  <a:pt x="779342" y="152128"/>
                </a:cubicBezTo>
                <a:cubicBezTo>
                  <a:pt x="782133" y="148333"/>
                  <a:pt x="783528" y="143571"/>
                  <a:pt x="783528" y="137841"/>
                </a:cubicBezTo>
                <a:cubicBezTo>
                  <a:pt x="783528" y="132409"/>
                  <a:pt x="782226" y="127628"/>
                  <a:pt x="779621" y="123498"/>
                </a:cubicBezTo>
                <a:cubicBezTo>
                  <a:pt x="777017" y="119368"/>
                  <a:pt x="773296" y="116540"/>
                  <a:pt x="768459" y="115014"/>
                </a:cubicBezTo>
                <a:cubicBezTo>
                  <a:pt x="763622" y="113489"/>
                  <a:pt x="755325" y="112726"/>
                  <a:pt x="743568" y="112726"/>
                </a:cubicBezTo>
                <a:close/>
                <a:moveTo>
                  <a:pt x="689208" y="93416"/>
                </a:moveTo>
                <a:lnTo>
                  <a:pt x="750600" y="93416"/>
                </a:lnTo>
                <a:cubicBezTo>
                  <a:pt x="763101" y="93416"/>
                  <a:pt x="773129" y="95071"/>
                  <a:pt x="780682" y="98383"/>
                </a:cubicBezTo>
                <a:cubicBezTo>
                  <a:pt x="788235" y="101694"/>
                  <a:pt x="794151" y="106792"/>
                  <a:pt x="798429" y="113675"/>
                </a:cubicBezTo>
                <a:cubicBezTo>
                  <a:pt x="802708" y="120558"/>
                  <a:pt x="804848" y="127758"/>
                  <a:pt x="804848" y="135274"/>
                </a:cubicBezTo>
                <a:cubicBezTo>
                  <a:pt x="804848" y="142269"/>
                  <a:pt x="802950" y="148854"/>
                  <a:pt x="799155" y="155031"/>
                </a:cubicBezTo>
                <a:cubicBezTo>
                  <a:pt x="795360" y="161207"/>
                  <a:pt x="789630" y="166193"/>
                  <a:pt x="781965" y="169988"/>
                </a:cubicBezTo>
                <a:cubicBezTo>
                  <a:pt x="791862" y="172890"/>
                  <a:pt x="799471" y="177838"/>
                  <a:pt x="804792" y="184833"/>
                </a:cubicBezTo>
                <a:cubicBezTo>
                  <a:pt x="810112" y="191828"/>
                  <a:pt x="812773" y="200088"/>
                  <a:pt x="812773" y="209613"/>
                </a:cubicBezTo>
                <a:cubicBezTo>
                  <a:pt x="812773" y="217278"/>
                  <a:pt x="811154" y="224403"/>
                  <a:pt x="807917" y="230989"/>
                </a:cubicBezTo>
                <a:cubicBezTo>
                  <a:pt x="804680" y="237574"/>
                  <a:pt x="800680" y="242653"/>
                  <a:pt x="795918" y="246225"/>
                </a:cubicBezTo>
                <a:cubicBezTo>
                  <a:pt x="791155" y="249797"/>
                  <a:pt x="785184" y="252494"/>
                  <a:pt x="778003" y="254318"/>
                </a:cubicBezTo>
                <a:cubicBezTo>
                  <a:pt x="770822" y="256141"/>
                  <a:pt x="762022" y="257052"/>
                  <a:pt x="751604" y="257052"/>
                </a:cubicBezTo>
                <a:lnTo>
                  <a:pt x="689208" y="257052"/>
                </a:lnTo>
                <a:close/>
                <a:moveTo>
                  <a:pt x="190500" y="0"/>
                </a:moveTo>
                <a:cubicBezTo>
                  <a:pt x="295710" y="0"/>
                  <a:pt x="381000" y="87774"/>
                  <a:pt x="381000" y="196049"/>
                </a:cubicBezTo>
                <a:cubicBezTo>
                  <a:pt x="381000" y="304324"/>
                  <a:pt x="295710" y="392098"/>
                  <a:pt x="190500" y="392098"/>
                </a:cubicBezTo>
                <a:cubicBezTo>
                  <a:pt x="85290" y="392098"/>
                  <a:pt x="0" y="304324"/>
                  <a:pt x="0" y="196049"/>
                </a:cubicBezTo>
                <a:cubicBezTo>
                  <a:pt x="0" y="87774"/>
                  <a:pt x="85290" y="0"/>
                  <a:pt x="190500" y="0"/>
                </a:cubicBezTo>
                <a:close/>
              </a:path>
            </a:pathLst>
          </a:custGeom>
          <a:solidFill>
            <a:srgbClr val="ADD8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248399" y="5943600"/>
            <a:ext cx="341711" cy="2892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539649" y="5903552"/>
            <a:ext cx="2102328" cy="646331"/>
          </a:xfrm>
          <a:prstGeom prst="rect">
            <a:avLst/>
          </a:prstGeom>
          <a:noFill/>
        </p:spPr>
        <p:txBody>
          <a:bodyPr wrap="square" rtlCol="0">
            <a:spAutoFit/>
          </a:bodyPr>
          <a:lstStyle/>
          <a:p>
            <a:r>
              <a:rPr lang="en-US" dirty="0" smtClean="0"/>
              <a:t>= Staff(when </a:t>
            </a:r>
            <a:r>
              <a:rPr lang="en-US" dirty="0" err="1" smtClean="0"/>
              <a:t>pres</a:t>
            </a:r>
            <a:r>
              <a:rPr lang="en-US" dirty="0"/>
              <a:t> </a:t>
            </a:r>
            <a:r>
              <a:rPr lang="en-US" dirty="0" smtClean="0"/>
              <a:t>complete)</a:t>
            </a:r>
            <a:endParaRPr lang="en-US"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spTree>
    <p:extLst>
      <p:ext uri="{BB962C8B-B14F-4D97-AF65-F5344CB8AC3E}">
        <p14:creationId xmlns:p14="http://schemas.microsoft.com/office/powerpoint/2010/main" val="1099622327"/>
      </p:ext>
    </p:extLst>
  </p:cSld>
  <p:clrMapOvr>
    <a:masterClrMapping/>
  </p:clrMapOvr>
  <p:transition spd="slow">
    <p:wheel spokes="1"/>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066800"/>
          </a:xfrm>
        </p:spPr>
        <p:txBody>
          <a:bodyPr/>
          <a:lstStyle/>
          <a:p>
            <a:r>
              <a:rPr lang="en-US" dirty="0" smtClean="0"/>
              <a:t>Results</a:t>
            </a:r>
            <a:endParaRPr lang="en-US" dirty="0"/>
          </a:p>
        </p:txBody>
      </p:sp>
      <p:sp>
        <p:nvSpPr>
          <p:cNvPr id="3" name="Content Placeholder 2"/>
          <p:cNvSpPr>
            <a:spLocks noGrp="1"/>
          </p:cNvSpPr>
          <p:nvPr>
            <p:ph idx="1"/>
          </p:nvPr>
        </p:nvSpPr>
        <p:spPr>
          <a:xfrm>
            <a:off x="457200" y="1314450"/>
            <a:ext cx="8229600" cy="4324350"/>
          </a:xfrm>
        </p:spPr>
        <p:txBody>
          <a:bodyPr/>
          <a:lstStyle/>
          <a:p>
            <a:r>
              <a:rPr lang="en-US" dirty="0" smtClean="0"/>
              <a:t>N= 83</a:t>
            </a:r>
          </a:p>
          <a:p>
            <a:endParaRPr lang="en-US" dirty="0"/>
          </a:p>
          <a:p>
            <a:r>
              <a:rPr lang="en-US" dirty="0" smtClean="0"/>
              <a:t>Reduced model: </a:t>
            </a:r>
          </a:p>
          <a:p>
            <a:pPr lvl="1"/>
            <a:r>
              <a:rPr lang="en-US" b="1" dirty="0" smtClean="0"/>
              <a:t>Post-Depression</a:t>
            </a:r>
            <a:r>
              <a:rPr lang="en-US" dirty="0" smtClean="0"/>
              <a:t> = Standard Control explanatory variables: Age, sex, attendance night, baseline depression, ethnicity</a:t>
            </a:r>
          </a:p>
          <a:p>
            <a:pPr lvl="2"/>
            <a:r>
              <a:rPr lang="en-US" dirty="0" smtClean="0"/>
              <a:t>R</a:t>
            </a:r>
            <a:r>
              <a:rPr lang="en-US" baseline="30000" dirty="0" smtClean="0"/>
              <a:t>2</a:t>
            </a:r>
            <a:r>
              <a:rPr lang="en-US" dirty="0" smtClean="0"/>
              <a:t> = 0.51</a:t>
            </a:r>
          </a:p>
          <a:p>
            <a:r>
              <a:rPr lang="en-US" dirty="0" smtClean="0"/>
              <a:t>Full Model:</a:t>
            </a:r>
          </a:p>
          <a:p>
            <a:pPr lvl="1"/>
            <a:r>
              <a:rPr lang="en-US" b="1" dirty="0" smtClean="0"/>
              <a:t>Post-Depression</a:t>
            </a:r>
            <a:r>
              <a:rPr lang="en-US" dirty="0" smtClean="0"/>
              <a:t> = Reduced model with the addition measures of individual level inbound/outbound centrality and individual reciprocity.</a:t>
            </a:r>
          </a:p>
          <a:p>
            <a:pPr lvl="2"/>
            <a:r>
              <a:rPr lang="en-US" dirty="0" smtClean="0"/>
              <a:t>R</a:t>
            </a:r>
            <a:r>
              <a:rPr lang="en-US" baseline="30000" dirty="0" smtClean="0"/>
              <a:t>2</a:t>
            </a:r>
            <a:r>
              <a:rPr lang="en-US" dirty="0" smtClean="0"/>
              <a:t> </a:t>
            </a:r>
            <a:r>
              <a:rPr lang="en-US" dirty="0"/>
              <a:t>= </a:t>
            </a:r>
            <a:r>
              <a:rPr lang="en-US" dirty="0" smtClean="0"/>
              <a:t>0.59</a:t>
            </a:r>
            <a:endParaRPr lang="en-US" dirty="0"/>
          </a:p>
          <a:p>
            <a:pPr lvl="2"/>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spTree>
    <p:extLst>
      <p:ext uri="{BB962C8B-B14F-4D97-AF65-F5344CB8AC3E}">
        <p14:creationId xmlns:p14="http://schemas.microsoft.com/office/powerpoint/2010/main" val="21862336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43000" y="1600200"/>
            <a:ext cx="6669263" cy="4296400"/>
          </a:xfrm>
          <a:prstGeom prst="rect">
            <a:avLst/>
          </a:prstGeom>
        </p:spPr>
      </p:pic>
      <p:sp>
        <p:nvSpPr>
          <p:cNvPr id="5" name="TextBox 4"/>
          <p:cNvSpPr txBox="1"/>
          <p:nvPr/>
        </p:nvSpPr>
        <p:spPr>
          <a:xfrm>
            <a:off x="3505200" y="1307068"/>
            <a:ext cx="2362200" cy="369332"/>
          </a:xfrm>
          <a:prstGeom prst="rect">
            <a:avLst/>
          </a:prstGeom>
          <a:solidFill>
            <a:schemeClr val="bg1"/>
          </a:solidFill>
        </p:spPr>
        <p:txBody>
          <a:bodyPr wrap="square" rtlCol="0">
            <a:spAutoFit/>
          </a:bodyPr>
          <a:lstStyle/>
          <a:p>
            <a:pPr algn="ctr"/>
            <a:r>
              <a:rPr lang="en-US" dirty="0" smtClean="0"/>
              <a:t>Week 11</a:t>
            </a:r>
            <a:endParaRPr lang="en-US" dirty="0"/>
          </a:p>
        </p:txBody>
      </p:sp>
      <p:sp>
        <p:nvSpPr>
          <p:cNvPr id="6" name="TextBox 5"/>
          <p:cNvSpPr txBox="1"/>
          <p:nvPr/>
        </p:nvSpPr>
        <p:spPr>
          <a:xfrm>
            <a:off x="3276600" y="5896600"/>
            <a:ext cx="2188213"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smtClean="0">
                <a:solidFill>
                  <a:srgbClr val="465D0B"/>
                </a:solidFill>
              </a:rPr>
              <a:t>Density: 0.25</a:t>
            </a:r>
          </a:p>
          <a:p>
            <a:r>
              <a:rPr lang="en-US" b="1" dirty="0" smtClean="0">
                <a:solidFill>
                  <a:srgbClr val="465D0B"/>
                </a:solidFill>
              </a:rPr>
              <a:t>Centrality: 0.20</a:t>
            </a:r>
          </a:p>
          <a:p>
            <a:r>
              <a:rPr lang="en-US" b="1" dirty="0" smtClean="0">
                <a:solidFill>
                  <a:srgbClr val="465D0B"/>
                </a:solidFill>
              </a:rPr>
              <a:t>Reciprocity: 0.49</a:t>
            </a:r>
          </a:p>
        </p:txBody>
      </p:sp>
      <p:sp>
        <p:nvSpPr>
          <p:cNvPr id="7" name="Title 1"/>
          <p:cNvSpPr txBox="1">
            <a:spLocks/>
          </p:cNvSpPr>
          <p:nvPr/>
        </p:nvSpPr>
        <p:spPr bwMode="auto">
          <a:xfrm>
            <a:off x="201775" y="533400"/>
            <a:ext cx="82296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000" kern="1200">
                <a:solidFill>
                  <a:schemeClr val="tx2"/>
                </a:solidFill>
                <a:latin typeface="+mj-lt"/>
                <a:ea typeface="+mj-ea"/>
                <a:cs typeface="+mj-cs"/>
              </a:defRPr>
            </a:lvl1pPr>
            <a:lvl2pPr algn="l" rtl="0" fontAlgn="base">
              <a:spcBef>
                <a:spcPct val="0"/>
              </a:spcBef>
              <a:spcAft>
                <a:spcPct val="0"/>
              </a:spcAft>
              <a:defRPr sz="4000">
                <a:solidFill>
                  <a:schemeClr val="tx2"/>
                </a:solidFill>
                <a:latin typeface="Calibri" pitchFamily="34" charset="0"/>
              </a:defRPr>
            </a:lvl2pPr>
            <a:lvl3pPr algn="l" rtl="0" fontAlgn="base">
              <a:spcBef>
                <a:spcPct val="0"/>
              </a:spcBef>
              <a:spcAft>
                <a:spcPct val="0"/>
              </a:spcAft>
              <a:defRPr sz="4000">
                <a:solidFill>
                  <a:schemeClr val="tx2"/>
                </a:solidFill>
                <a:latin typeface="Calibri" pitchFamily="34" charset="0"/>
              </a:defRPr>
            </a:lvl3pPr>
            <a:lvl4pPr algn="l" rtl="0" fontAlgn="base">
              <a:spcBef>
                <a:spcPct val="0"/>
              </a:spcBef>
              <a:spcAft>
                <a:spcPct val="0"/>
              </a:spcAft>
              <a:defRPr sz="4000">
                <a:solidFill>
                  <a:schemeClr val="tx2"/>
                </a:solidFill>
                <a:latin typeface="Calibri" pitchFamily="34" charset="0"/>
              </a:defRPr>
            </a:lvl4pPr>
            <a:lvl5pPr algn="l" rtl="0" fontAlgn="base">
              <a:spcBef>
                <a:spcPct val="0"/>
              </a:spcBef>
              <a:spcAft>
                <a:spcPct val="0"/>
              </a:spcAft>
              <a:defRPr sz="4000">
                <a:solidFill>
                  <a:schemeClr val="tx2"/>
                </a:solidFill>
                <a:latin typeface="Calibri" pitchFamily="34" charset="0"/>
              </a:defRPr>
            </a:lvl5pPr>
            <a:lvl6pPr marL="457200" algn="l" rtl="0" fontAlgn="base">
              <a:spcBef>
                <a:spcPct val="0"/>
              </a:spcBef>
              <a:spcAft>
                <a:spcPct val="0"/>
              </a:spcAft>
              <a:defRPr sz="4000">
                <a:solidFill>
                  <a:schemeClr val="tx2"/>
                </a:solidFill>
                <a:latin typeface="Calibri" pitchFamily="34" charset="0"/>
              </a:defRPr>
            </a:lvl6pPr>
            <a:lvl7pPr marL="914400" algn="l" rtl="0" fontAlgn="base">
              <a:spcBef>
                <a:spcPct val="0"/>
              </a:spcBef>
              <a:spcAft>
                <a:spcPct val="0"/>
              </a:spcAft>
              <a:defRPr sz="4000">
                <a:solidFill>
                  <a:schemeClr val="tx2"/>
                </a:solidFill>
                <a:latin typeface="Calibri" pitchFamily="34" charset="0"/>
              </a:defRPr>
            </a:lvl7pPr>
            <a:lvl8pPr marL="1371600" algn="l" rtl="0" fontAlgn="base">
              <a:spcBef>
                <a:spcPct val="0"/>
              </a:spcBef>
              <a:spcAft>
                <a:spcPct val="0"/>
              </a:spcAft>
              <a:defRPr sz="4000">
                <a:solidFill>
                  <a:schemeClr val="tx2"/>
                </a:solidFill>
                <a:latin typeface="Calibri" pitchFamily="34" charset="0"/>
              </a:defRPr>
            </a:lvl8pPr>
            <a:lvl9pPr marL="1828800" algn="l" rtl="0" fontAlgn="base">
              <a:spcBef>
                <a:spcPct val="0"/>
              </a:spcBef>
              <a:spcAft>
                <a:spcPct val="0"/>
              </a:spcAft>
              <a:defRPr sz="4000">
                <a:solidFill>
                  <a:schemeClr val="tx2"/>
                </a:solidFill>
                <a:latin typeface="Calibri" pitchFamily="34" charset="0"/>
              </a:defRPr>
            </a:lvl9pPr>
          </a:lstStyle>
          <a:p>
            <a:r>
              <a:rPr lang="en-US" dirty="0" smtClean="0"/>
              <a:t>The Growing Social Network</a:t>
            </a:r>
            <a:endParaRPr lang="en-US" dirty="0"/>
          </a:p>
        </p:txBody>
      </p:sp>
      <p:sp>
        <p:nvSpPr>
          <p:cNvPr id="8" name="Freeform 7"/>
          <p:cNvSpPr/>
          <p:nvPr/>
        </p:nvSpPr>
        <p:spPr>
          <a:xfrm>
            <a:off x="228600" y="5943600"/>
            <a:ext cx="1004468" cy="381000"/>
          </a:xfrm>
          <a:custGeom>
            <a:avLst/>
            <a:gdLst/>
            <a:ahLst/>
            <a:cxnLst/>
            <a:rect l="l" t="t" r="r" b="b"/>
            <a:pathLst>
              <a:path w="1004468" h="381000">
                <a:moveTo>
                  <a:pt x="477654" y="211165"/>
                </a:moveTo>
                <a:lnTo>
                  <a:pt x="585703" y="211165"/>
                </a:lnTo>
                <a:lnTo>
                  <a:pt x="585703" y="229917"/>
                </a:lnTo>
                <a:lnTo>
                  <a:pt x="477654" y="229917"/>
                </a:lnTo>
                <a:close/>
                <a:moveTo>
                  <a:pt x="477654" y="161494"/>
                </a:moveTo>
                <a:lnTo>
                  <a:pt x="585703" y="161494"/>
                </a:lnTo>
                <a:lnTo>
                  <a:pt x="585703" y="180246"/>
                </a:lnTo>
                <a:lnTo>
                  <a:pt x="477654" y="180246"/>
                </a:lnTo>
                <a:close/>
                <a:moveTo>
                  <a:pt x="861110" y="157922"/>
                </a:moveTo>
                <a:lnTo>
                  <a:pt x="881201" y="157922"/>
                </a:lnTo>
                <a:lnTo>
                  <a:pt x="881201" y="276463"/>
                </a:lnTo>
                <a:lnTo>
                  <a:pt x="861110" y="276463"/>
                </a:lnTo>
                <a:close/>
                <a:moveTo>
                  <a:pt x="952155" y="155243"/>
                </a:moveTo>
                <a:cubicBezTo>
                  <a:pt x="958927" y="155243"/>
                  <a:pt x="965810" y="157401"/>
                  <a:pt x="972805" y="161717"/>
                </a:cubicBezTo>
                <a:lnTo>
                  <a:pt x="965885" y="180357"/>
                </a:lnTo>
                <a:cubicBezTo>
                  <a:pt x="960973" y="177455"/>
                  <a:pt x="956062" y="176004"/>
                  <a:pt x="951151" y="176004"/>
                </a:cubicBezTo>
                <a:cubicBezTo>
                  <a:pt x="946760" y="176004"/>
                  <a:pt x="942816" y="177325"/>
                  <a:pt x="939319" y="179967"/>
                </a:cubicBezTo>
                <a:cubicBezTo>
                  <a:pt x="935821" y="182608"/>
                  <a:pt x="933328" y="186273"/>
                  <a:pt x="931840" y="190961"/>
                </a:cubicBezTo>
                <a:cubicBezTo>
                  <a:pt x="929608" y="198105"/>
                  <a:pt x="928491" y="205919"/>
                  <a:pt x="928491" y="214402"/>
                </a:cubicBezTo>
                <a:lnTo>
                  <a:pt x="928491" y="276463"/>
                </a:lnTo>
                <a:lnTo>
                  <a:pt x="908400" y="276463"/>
                </a:lnTo>
                <a:lnTo>
                  <a:pt x="908400" y="157922"/>
                </a:lnTo>
                <a:lnTo>
                  <a:pt x="926482" y="157922"/>
                </a:lnTo>
                <a:lnTo>
                  <a:pt x="926482" y="175893"/>
                </a:lnTo>
                <a:cubicBezTo>
                  <a:pt x="931096" y="167484"/>
                  <a:pt x="935356" y="161940"/>
                  <a:pt x="939263" y="159261"/>
                </a:cubicBezTo>
                <a:cubicBezTo>
                  <a:pt x="943170" y="156582"/>
                  <a:pt x="947467" y="155243"/>
                  <a:pt x="952155" y="155243"/>
                </a:cubicBezTo>
                <a:close/>
                <a:moveTo>
                  <a:pt x="984376" y="112827"/>
                </a:moveTo>
                <a:lnTo>
                  <a:pt x="1004468" y="112827"/>
                </a:lnTo>
                <a:lnTo>
                  <a:pt x="1004468" y="276463"/>
                </a:lnTo>
                <a:lnTo>
                  <a:pt x="984376" y="276463"/>
                </a:lnTo>
                <a:close/>
                <a:moveTo>
                  <a:pt x="861110" y="112827"/>
                </a:moveTo>
                <a:lnTo>
                  <a:pt x="881201" y="112827"/>
                </a:lnTo>
                <a:lnTo>
                  <a:pt x="881201" y="135932"/>
                </a:lnTo>
                <a:lnTo>
                  <a:pt x="861110" y="135932"/>
                </a:lnTo>
                <a:close/>
                <a:moveTo>
                  <a:pt x="759051" y="110036"/>
                </a:moveTo>
                <a:cubicBezTo>
                  <a:pt x="770882" y="110036"/>
                  <a:pt x="781579" y="111952"/>
                  <a:pt x="791142" y="115785"/>
                </a:cubicBezTo>
                <a:cubicBezTo>
                  <a:pt x="800704" y="119617"/>
                  <a:pt x="808201" y="124956"/>
                  <a:pt x="813633" y="131802"/>
                </a:cubicBezTo>
                <a:cubicBezTo>
                  <a:pt x="819066" y="138648"/>
                  <a:pt x="823196" y="147578"/>
                  <a:pt x="826023" y="158591"/>
                </a:cubicBezTo>
                <a:lnTo>
                  <a:pt x="806490" y="163949"/>
                </a:lnTo>
                <a:cubicBezTo>
                  <a:pt x="804034" y="155615"/>
                  <a:pt x="800983" y="149066"/>
                  <a:pt x="797337" y="144304"/>
                </a:cubicBezTo>
                <a:cubicBezTo>
                  <a:pt x="793690" y="139541"/>
                  <a:pt x="788481" y="135728"/>
                  <a:pt x="781710" y="132863"/>
                </a:cubicBezTo>
                <a:cubicBezTo>
                  <a:pt x="774938" y="129998"/>
                  <a:pt x="767422" y="128565"/>
                  <a:pt x="759162" y="128565"/>
                </a:cubicBezTo>
                <a:cubicBezTo>
                  <a:pt x="749265" y="128565"/>
                  <a:pt x="740708" y="130072"/>
                  <a:pt x="733489" y="133086"/>
                </a:cubicBezTo>
                <a:cubicBezTo>
                  <a:pt x="726271" y="136100"/>
                  <a:pt x="720448" y="140062"/>
                  <a:pt x="716021" y="144974"/>
                </a:cubicBezTo>
                <a:cubicBezTo>
                  <a:pt x="711593" y="149885"/>
                  <a:pt x="708151" y="155280"/>
                  <a:pt x="705696" y="161159"/>
                </a:cubicBezTo>
                <a:cubicBezTo>
                  <a:pt x="701529" y="171279"/>
                  <a:pt x="699445" y="182255"/>
                  <a:pt x="699445" y="194087"/>
                </a:cubicBezTo>
                <a:cubicBezTo>
                  <a:pt x="699445" y="208672"/>
                  <a:pt x="701956" y="220876"/>
                  <a:pt x="706979" y="230699"/>
                </a:cubicBezTo>
                <a:cubicBezTo>
                  <a:pt x="712002" y="240521"/>
                  <a:pt x="719314" y="247814"/>
                  <a:pt x="728913" y="252576"/>
                </a:cubicBezTo>
                <a:cubicBezTo>
                  <a:pt x="738512" y="257339"/>
                  <a:pt x="748707" y="259720"/>
                  <a:pt x="759497" y="259720"/>
                </a:cubicBezTo>
                <a:cubicBezTo>
                  <a:pt x="768873" y="259720"/>
                  <a:pt x="778026" y="257916"/>
                  <a:pt x="786956" y="254306"/>
                </a:cubicBezTo>
                <a:cubicBezTo>
                  <a:pt x="795886" y="250697"/>
                  <a:pt x="802657" y="246846"/>
                  <a:pt x="807271" y="242754"/>
                </a:cubicBezTo>
                <a:lnTo>
                  <a:pt x="807271" y="212281"/>
                </a:lnTo>
                <a:lnTo>
                  <a:pt x="759162" y="212281"/>
                </a:lnTo>
                <a:lnTo>
                  <a:pt x="759162" y="193082"/>
                </a:lnTo>
                <a:lnTo>
                  <a:pt x="828479" y="192971"/>
                </a:lnTo>
                <a:lnTo>
                  <a:pt x="828479" y="253693"/>
                </a:lnTo>
                <a:cubicBezTo>
                  <a:pt x="817838" y="262176"/>
                  <a:pt x="806862" y="268557"/>
                  <a:pt x="795551" y="272836"/>
                </a:cubicBezTo>
                <a:cubicBezTo>
                  <a:pt x="784240" y="277114"/>
                  <a:pt x="772631" y="279254"/>
                  <a:pt x="760725" y="279254"/>
                </a:cubicBezTo>
                <a:cubicBezTo>
                  <a:pt x="744651" y="279254"/>
                  <a:pt x="730048" y="275812"/>
                  <a:pt x="716914" y="268929"/>
                </a:cubicBezTo>
                <a:cubicBezTo>
                  <a:pt x="703780" y="262046"/>
                  <a:pt x="693864" y="252093"/>
                  <a:pt x="687167" y="239070"/>
                </a:cubicBezTo>
                <a:cubicBezTo>
                  <a:pt x="680469" y="226048"/>
                  <a:pt x="677121" y="211500"/>
                  <a:pt x="677121" y="195426"/>
                </a:cubicBezTo>
                <a:cubicBezTo>
                  <a:pt x="677121" y="179502"/>
                  <a:pt x="680451" y="164638"/>
                  <a:pt x="687111" y="150834"/>
                </a:cubicBezTo>
                <a:cubicBezTo>
                  <a:pt x="693771" y="137030"/>
                  <a:pt x="703352" y="126779"/>
                  <a:pt x="715853" y="120082"/>
                </a:cubicBezTo>
                <a:cubicBezTo>
                  <a:pt x="728355" y="113385"/>
                  <a:pt x="742754" y="110036"/>
                  <a:pt x="759051" y="110036"/>
                </a:cubicBezTo>
                <a:close/>
                <a:moveTo>
                  <a:pt x="190500" y="0"/>
                </a:moveTo>
                <a:cubicBezTo>
                  <a:pt x="295710" y="0"/>
                  <a:pt x="381000" y="85290"/>
                  <a:pt x="381000" y="190500"/>
                </a:cubicBezTo>
                <a:cubicBezTo>
                  <a:pt x="381000" y="295710"/>
                  <a:pt x="295710" y="381000"/>
                  <a:pt x="190500" y="381000"/>
                </a:cubicBezTo>
                <a:cubicBezTo>
                  <a:pt x="85290" y="381000"/>
                  <a:pt x="0" y="295710"/>
                  <a:pt x="0" y="190500"/>
                </a:cubicBezTo>
                <a:cubicBezTo>
                  <a:pt x="0" y="85290"/>
                  <a:pt x="85290" y="0"/>
                  <a:pt x="190500" y="0"/>
                </a:cubicBezTo>
                <a:close/>
              </a:path>
            </a:pathLst>
          </a:custGeom>
          <a:solidFill>
            <a:srgbClr val="FFC0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228600" y="6375948"/>
            <a:ext cx="1060981" cy="392098"/>
          </a:xfrm>
          <a:custGeom>
            <a:avLst/>
            <a:gdLst/>
            <a:ahLst/>
            <a:cxnLst/>
            <a:rect l="l" t="t" r="r" b="b"/>
            <a:pathLst>
              <a:path w="1060981" h="392098">
                <a:moveTo>
                  <a:pt x="485165" y="191754"/>
                </a:moveTo>
                <a:lnTo>
                  <a:pt x="593214" y="191754"/>
                </a:lnTo>
                <a:lnTo>
                  <a:pt x="593214" y="210506"/>
                </a:lnTo>
                <a:lnTo>
                  <a:pt x="485165" y="210506"/>
                </a:lnTo>
                <a:close/>
                <a:moveTo>
                  <a:pt x="710863" y="181485"/>
                </a:moveTo>
                <a:lnTo>
                  <a:pt x="710863" y="237742"/>
                </a:lnTo>
                <a:lnTo>
                  <a:pt x="751604" y="237742"/>
                </a:lnTo>
                <a:cubicBezTo>
                  <a:pt x="758599" y="237742"/>
                  <a:pt x="763511" y="237481"/>
                  <a:pt x="766338" y="236960"/>
                </a:cubicBezTo>
                <a:cubicBezTo>
                  <a:pt x="771324" y="236067"/>
                  <a:pt x="775491" y="234579"/>
                  <a:pt x="778840" y="232496"/>
                </a:cubicBezTo>
                <a:cubicBezTo>
                  <a:pt x="782189" y="230412"/>
                  <a:pt x="784942" y="227380"/>
                  <a:pt x="787100" y="223398"/>
                </a:cubicBezTo>
                <a:cubicBezTo>
                  <a:pt x="789258" y="219417"/>
                  <a:pt x="790337" y="214822"/>
                  <a:pt x="790337" y="209613"/>
                </a:cubicBezTo>
                <a:cubicBezTo>
                  <a:pt x="790337" y="203511"/>
                  <a:pt x="788774" y="198209"/>
                  <a:pt x="785649" y="193707"/>
                </a:cubicBezTo>
                <a:cubicBezTo>
                  <a:pt x="782523" y="189205"/>
                  <a:pt x="778189" y="186043"/>
                  <a:pt x="772645" y="184219"/>
                </a:cubicBezTo>
                <a:cubicBezTo>
                  <a:pt x="767101" y="182396"/>
                  <a:pt x="759120" y="181485"/>
                  <a:pt x="748702" y="181485"/>
                </a:cubicBezTo>
                <a:close/>
                <a:moveTo>
                  <a:pt x="888043" y="152463"/>
                </a:moveTo>
                <a:cubicBezTo>
                  <a:pt x="877997" y="152463"/>
                  <a:pt x="869662" y="156221"/>
                  <a:pt x="863039" y="163737"/>
                </a:cubicBezTo>
                <a:cubicBezTo>
                  <a:pt x="856417" y="171253"/>
                  <a:pt x="853105" y="182601"/>
                  <a:pt x="853105" y="197781"/>
                </a:cubicBezTo>
                <a:cubicBezTo>
                  <a:pt x="853105" y="212962"/>
                  <a:pt x="856417" y="224329"/>
                  <a:pt x="863039" y="231882"/>
                </a:cubicBezTo>
                <a:cubicBezTo>
                  <a:pt x="869662" y="239435"/>
                  <a:pt x="877997" y="243211"/>
                  <a:pt x="888043" y="243211"/>
                </a:cubicBezTo>
                <a:cubicBezTo>
                  <a:pt x="898014" y="243211"/>
                  <a:pt x="906311" y="239416"/>
                  <a:pt x="912934" y="231826"/>
                </a:cubicBezTo>
                <a:cubicBezTo>
                  <a:pt x="919557" y="224236"/>
                  <a:pt x="922868" y="212664"/>
                  <a:pt x="922868" y="197112"/>
                </a:cubicBezTo>
                <a:cubicBezTo>
                  <a:pt x="922868" y="182452"/>
                  <a:pt x="919538" y="171346"/>
                  <a:pt x="912878" y="163793"/>
                </a:cubicBezTo>
                <a:cubicBezTo>
                  <a:pt x="906218" y="156240"/>
                  <a:pt x="897940" y="152463"/>
                  <a:pt x="888043" y="152463"/>
                </a:cubicBezTo>
                <a:close/>
                <a:moveTo>
                  <a:pt x="485165" y="142083"/>
                </a:moveTo>
                <a:lnTo>
                  <a:pt x="593214" y="142083"/>
                </a:lnTo>
                <a:lnTo>
                  <a:pt x="593214" y="160835"/>
                </a:lnTo>
                <a:lnTo>
                  <a:pt x="485165" y="160835"/>
                </a:lnTo>
                <a:close/>
                <a:moveTo>
                  <a:pt x="952374" y="138511"/>
                </a:moveTo>
                <a:lnTo>
                  <a:pt x="974028" y="138511"/>
                </a:lnTo>
                <a:lnTo>
                  <a:pt x="998696" y="207158"/>
                </a:lnTo>
                <a:cubicBezTo>
                  <a:pt x="1001896" y="215864"/>
                  <a:pt x="1004761" y="225017"/>
                  <a:pt x="1007291" y="234616"/>
                </a:cubicBezTo>
                <a:cubicBezTo>
                  <a:pt x="1009598" y="225389"/>
                  <a:pt x="1012351" y="216385"/>
                  <a:pt x="1015551" y="207604"/>
                </a:cubicBezTo>
                <a:lnTo>
                  <a:pt x="1040889" y="138511"/>
                </a:lnTo>
                <a:lnTo>
                  <a:pt x="1060981" y="138511"/>
                </a:lnTo>
                <a:lnTo>
                  <a:pt x="1015886" y="259061"/>
                </a:lnTo>
                <a:cubicBezTo>
                  <a:pt x="1011049" y="272084"/>
                  <a:pt x="1007291" y="281051"/>
                  <a:pt x="1004612" y="285962"/>
                </a:cubicBezTo>
                <a:cubicBezTo>
                  <a:pt x="1001040" y="292585"/>
                  <a:pt x="996948" y="297440"/>
                  <a:pt x="992334" y="300529"/>
                </a:cubicBezTo>
                <a:cubicBezTo>
                  <a:pt x="987720" y="303617"/>
                  <a:pt x="982214" y="305161"/>
                  <a:pt x="975814" y="305161"/>
                </a:cubicBezTo>
                <a:cubicBezTo>
                  <a:pt x="971944" y="305161"/>
                  <a:pt x="967628" y="304342"/>
                  <a:pt x="962866" y="302705"/>
                </a:cubicBezTo>
                <a:lnTo>
                  <a:pt x="960634" y="283841"/>
                </a:lnTo>
                <a:cubicBezTo>
                  <a:pt x="965024" y="285032"/>
                  <a:pt x="968856" y="285627"/>
                  <a:pt x="972131" y="285627"/>
                </a:cubicBezTo>
                <a:cubicBezTo>
                  <a:pt x="976595" y="285627"/>
                  <a:pt x="980167" y="284883"/>
                  <a:pt x="982846" y="283395"/>
                </a:cubicBezTo>
                <a:cubicBezTo>
                  <a:pt x="985525" y="281907"/>
                  <a:pt x="987720" y="279823"/>
                  <a:pt x="989432" y="277144"/>
                </a:cubicBezTo>
                <a:cubicBezTo>
                  <a:pt x="990697" y="275135"/>
                  <a:pt x="992743" y="270149"/>
                  <a:pt x="995571" y="262187"/>
                </a:cubicBezTo>
                <a:cubicBezTo>
                  <a:pt x="995943" y="261071"/>
                  <a:pt x="996538" y="259433"/>
                  <a:pt x="997357" y="257275"/>
                </a:cubicBezTo>
                <a:close/>
                <a:moveTo>
                  <a:pt x="888043" y="135832"/>
                </a:moveTo>
                <a:cubicBezTo>
                  <a:pt x="904339" y="135832"/>
                  <a:pt x="917659" y="141171"/>
                  <a:pt x="928003" y="151849"/>
                </a:cubicBezTo>
                <a:cubicBezTo>
                  <a:pt x="938347" y="162528"/>
                  <a:pt x="943518" y="177280"/>
                  <a:pt x="943518" y="196107"/>
                </a:cubicBezTo>
                <a:cubicBezTo>
                  <a:pt x="943518" y="211362"/>
                  <a:pt x="941230" y="223361"/>
                  <a:pt x="936654" y="232105"/>
                </a:cubicBezTo>
                <a:cubicBezTo>
                  <a:pt x="932077" y="240849"/>
                  <a:pt x="925417" y="247639"/>
                  <a:pt x="916673" y="252476"/>
                </a:cubicBezTo>
                <a:cubicBezTo>
                  <a:pt x="907930" y="257313"/>
                  <a:pt x="898386" y="259731"/>
                  <a:pt x="888043" y="259731"/>
                </a:cubicBezTo>
                <a:cubicBezTo>
                  <a:pt x="871448" y="259731"/>
                  <a:pt x="858035" y="254411"/>
                  <a:pt x="847803" y="243769"/>
                </a:cubicBezTo>
                <a:cubicBezTo>
                  <a:pt x="837571" y="233128"/>
                  <a:pt x="832455" y="217799"/>
                  <a:pt x="832455" y="197781"/>
                </a:cubicBezTo>
                <a:cubicBezTo>
                  <a:pt x="832455" y="175829"/>
                  <a:pt x="838557" y="159570"/>
                  <a:pt x="850761" y="149003"/>
                </a:cubicBezTo>
                <a:cubicBezTo>
                  <a:pt x="860956" y="140222"/>
                  <a:pt x="873383" y="135832"/>
                  <a:pt x="888043" y="135832"/>
                </a:cubicBezTo>
                <a:close/>
                <a:moveTo>
                  <a:pt x="710863" y="112726"/>
                </a:moveTo>
                <a:lnTo>
                  <a:pt x="710863" y="162174"/>
                </a:lnTo>
                <a:lnTo>
                  <a:pt x="746247" y="162174"/>
                </a:lnTo>
                <a:cubicBezTo>
                  <a:pt x="755846" y="162174"/>
                  <a:pt x="762729" y="161542"/>
                  <a:pt x="766896" y="160277"/>
                </a:cubicBezTo>
                <a:cubicBezTo>
                  <a:pt x="772403" y="158640"/>
                  <a:pt x="776552" y="155924"/>
                  <a:pt x="779342" y="152128"/>
                </a:cubicBezTo>
                <a:cubicBezTo>
                  <a:pt x="782133" y="148333"/>
                  <a:pt x="783528" y="143571"/>
                  <a:pt x="783528" y="137841"/>
                </a:cubicBezTo>
                <a:cubicBezTo>
                  <a:pt x="783528" y="132409"/>
                  <a:pt x="782226" y="127628"/>
                  <a:pt x="779621" y="123498"/>
                </a:cubicBezTo>
                <a:cubicBezTo>
                  <a:pt x="777017" y="119368"/>
                  <a:pt x="773296" y="116540"/>
                  <a:pt x="768459" y="115014"/>
                </a:cubicBezTo>
                <a:cubicBezTo>
                  <a:pt x="763622" y="113489"/>
                  <a:pt x="755325" y="112726"/>
                  <a:pt x="743568" y="112726"/>
                </a:cubicBezTo>
                <a:close/>
                <a:moveTo>
                  <a:pt x="689208" y="93416"/>
                </a:moveTo>
                <a:lnTo>
                  <a:pt x="750600" y="93416"/>
                </a:lnTo>
                <a:cubicBezTo>
                  <a:pt x="763101" y="93416"/>
                  <a:pt x="773129" y="95071"/>
                  <a:pt x="780682" y="98383"/>
                </a:cubicBezTo>
                <a:cubicBezTo>
                  <a:pt x="788235" y="101694"/>
                  <a:pt x="794151" y="106792"/>
                  <a:pt x="798429" y="113675"/>
                </a:cubicBezTo>
                <a:cubicBezTo>
                  <a:pt x="802708" y="120558"/>
                  <a:pt x="804848" y="127758"/>
                  <a:pt x="804848" y="135274"/>
                </a:cubicBezTo>
                <a:cubicBezTo>
                  <a:pt x="804848" y="142269"/>
                  <a:pt x="802950" y="148854"/>
                  <a:pt x="799155" y="155031"/>
                </a:cubicBezTo>
                <a:cubicBezTo>
                  <a:pt x="795360" y="161207"/>
                  <a:pt x="789630" y="166193"/>
                  <a:pt x="781965" y="169988"/>
                </a:cubicBezTo>
                <a:cubicBezTo>
                  <a:pt x="791862" y="172890"/>
                  <a:pt x="799471" y="177838"/>
                  <a:pt x="804792" y="184833"/>
                </a:cubicBezTo>
                <a:cubicBezTo>
                  <a:pt x="810112" y="191828"/>
                  <a:pt x="812773" y="200088"/>
                  <a:pt x="812773" y="209613"/>
                </a:cubicBezTo>
                <a:cubicBezTo>
                  <a:pt x="812773" y="217278"/>
                  <a:pt x="811154" y="224403"/>
                  <a:pt x="807917" y="230989"/>
                </a:cubicBezTo>
                <a:cubicBezTo>
                  <a:pt x="804680" y="237574"/>
                  <a:pt x="800680" y="242653"/>
                  <a:pt x="795918" y="246225"/>
                </a:cubicBezTo>
                <a:cubicBezTo>
                  <a:pt x="791155" y="249797"/>
                  <a:pt x="785184" y="252494"/>
                  <a:pt x="778003" y="254318"/>
                </a:cubicBezTo>
                <a:cubicBezTo>
                  <a:pt x="770822" y="256141"/>
                  <a:pt x="762022" y="257052"/>
                  <a:pt x="751604" y="257052"/>
                </a:cubicBezTo>
                <a:lnTo>
                  <a:pt x="689208" y="257052"/>
                </a:lnTo>
                <a:close/>
                <a:moveTo>
                  <a:pt x="190500" y="0"/>
                </a:moveTo>
                <a:cubicBezTo>
                  <a:pt x="295710" y="0"/>
                  <a:pt x="381000" y="87774"/>
                  <a:pt x="381000" y="196049"/>
                </a:cubicBezTo>
                <a:cubicBezTo>
                  <a:pt x="381000" y="304324"/>
                  <a:pt x="295710" y="392098"/>
                  <a:pt x="190500" y="392098"/>
                </a:cubicBezTo>
                <a:cubicBezTo>
                  <a:pt x="85290" y="392098"/>
                  <a:pt x="0" y="304324"/>
                  <a:pt x="0" y="196049"/>
                </a:cubicBezTo>
                <a:cubicBezTo>
                  <a:pt x="0" y="87774"/>
                  <a:pt x="85290" y="0"/>
                  <a:pt x="190500" y="0"/>
                </a:cubicBezTo>
                <a:close/>
              </a:path>
            </a:pathLst>
          </a:custGeom>
          <a:solidFill>
            <a:srgbClr val="ADD8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248399" y="5943600"/>
            <a:ext cx="341711" cy="2892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539649" y="5903552"/>
            <a:ext cx="2102328" cy="646331"/>
          </a:xfrm>
          <a:prstGeom prst="rect">
            <a:avLst/>
          </a:prstGeom>
          <a:noFill/>
        </p:spPr>
        <p:txBody>
          <a:bodyPr wrap="square" rtlCol="0">
            <a:spAutoFit/>
          </a:bodyPr>
          <a:lstStyle/>
          <a:p>
            <a:r>
              <a:rPr lang="en-US" dirty="0" smtClean="0"/>
              <a:t>= Staff(when </a:t>
            </a:r>
            <a:r>
              <a:rPr lang="en-US" dirty="0" err="1" smtClean="0"/>
              <a:t>pres</a:t>
            </a:r>
            <a:r>
              <a:rPr lang="en-US" dirty="0"/>
              <a:t> </a:t>
            </a:r>
            <a:r>
              <a:rPr lang="en-US" dirty="0" smtClean="0"/>
              <a:t>complete)</a:t>
            </a: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spTree>
    <p:extLst>
      <p:ext uri="{BB962C8B-B14F-4D97-AF65-F5344CB8AC3E}">
        <p14:creationId xmlns:p14="http://schemas.microsoft.com/office/powerpoint/2010/main" val="3036729110"/>
      </p:ext>
    </p:extLst>
  </p:cSld>
  <p:clrMapOvr>
    <a:masterClrMapping/>
  </p:clrMapOvr>
  <p:transition spd="slow">
    <p:wheel spokes="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066800"/>
          </a:xfrm>
        </p:spPr>
        <p:txBody>
          <a:bodyPr/>
          <a:lstStyle/>
          <a:p>
            <a:r>
              <a:rPr lang="en-US" dirty="0" smtClean="0"/>
              <a:t>Methods</a:t>
            </a:r>
            <a:endParaRPr lang="en-US" dirty="0"/>
          </a:p>
        </p:txBody>
      </p:sp>
      <p:sp>
        <p:nvSpPr>
          <p:cNvPr id="3" name="Content Placeholder 2"/>
          <p:cNvSpPr>
            <a:spLocks noGrp="1"/>
          </p:cNvSpPr>
          <p:nvPr>
            <p:ph idx="1"/>
          </p:nvPr>
        </p:nvSpPr>
        <p:spPr>
          <a:xfrm>
            <a:off x="457200" y="1295400"/>
            <a:ext cx="8229600" cy="5334000"/>
          </a:xfrm>
        </p:spPr>
        <p:txBody>
          <a:bodyPr/>
          <a:lstStyle/>
          <a:p>
            <a:r>
              <a:rPr lang="en-US" sz="2400" b="1" dirty="0" smtClean="0"/>
              <a:t>5 </a:t>
            </a:r>
            <a:r>
              <a:rPr lang="en-US" sz="2400" b="1" dirty="0"/>
              <a:t>surveys distributed across 11 week program period</a:t>
            </a:r>
          </a:p>
          <a:p>
            <a:pPr lvl="1"/>
            <a:r>
              <a:rPr lang="en-US" sz="2400" b="1" dirty="0">
                <a:solidFill>
                  <a:srgbClr val="465D0B"/>
                </a:solidFill>
              </a:rPr>
              <a:t>Surveys distributed at week </a:t>
            </a:r>
            <a:r>
              <a:rPr lang="en-US" sz="2400" b="1" dirty="0" smtClean="0">
                <a:solidFill>
                  <a:srgbClr val="465D0B"/>
                </a:solidFill>
              </a:rPr>
              <a:t>s 1, 3</a:t>
            </a:r>
            <a:r>
              <a:rPr lang="en-US" sz="2400" b="1" dirty="0">
                <a:solidFill>
                  <a:srgbClr val="465D0B"/>
                </a:solidFill>
              </a:rPr>
              <a:t>, </a:t>
            </a:r>
            <a:r>
              <a:rPr lang="en-US" sz="2400" b="1" dirty="0" smtClean="0">
                <a:solidFill>
                  <a:srgbClr val="465D0B"/>
                </a:solidFill>
              </a:rPr>
              <a:t>6</a:t>
            </a:r>
            <a:r>
              <a:rPr lang="en-US" sz="2400" b="1" dirty="0">
                <a:solidFill>
                  <a:srgbClr val="465D0B"/>
                </a:solidFill>
              </a:rPr>
              <a:t>, </a:t>
            </a:r>
            <a:r>
              <a:rPr lang="en-US" sz="2400" b="1" dirty="0" smtClean="0">
                <a:solidFill>
                  <a:schemeClr val="accent1">
                    <a:lumMod val="50000"/>
                  </a:schemeClr>
                </a:solidFill>
              </a:rPr>
              <a:t>9</a:t>
            </a:r>
            <a:r>
              <a:rPr lang="en-US" sz="2400" b="1" dirty="0">
                <a:solidFill>
                  <a:srgbClr val="465D0B"/>
                </a:solidFill>
              </a:rPr>
              <a:t>, &amp; </a:t>
            </a:r>
            <a:r>
              <a:rPr lang="en-US" sz="2400" b="1" dirty="0" smtClean="0">
                <a:solidFill>
                  <a:srgbClr val="465D0B"/>
                </a:solidFill>
              </a:rPr>
              <a:t>11</a:t>
            </a:r>
            <a:endParaRPr lang="en-US" sz="2400" b="1" dirty="0" smtClean="0">
              <a:solidFill>
                <a:srgbClr val="465D0B"/>
              </a:solidFill>
            </a:endParaRPr>
          </a:p>
          <a:p>
            <a:pPr marL="109537" indent="0">
              <a:buNone/>
            </a:pPr>
            <a:r>
              <a:rPr lang="en-US" sz="2400" b="1" dirty="0">
                <a:solidFill>
                  <a:srgbClr val="465D0B"/>
                </a:solidFill>
              </a:rPr>
              <a:t>	</a:t>
            </a:r>
            <a:endParaRPr lang="en-US" sz="2400" b="1" dirty="0" smtClean="0">
              <a:solidFill>
                <a:srgbClr val="465D0B"/>
              </a:solidFill>
            </a:endParaRPr>
          </a:p>
          <a:p>
            <a:r>
              <a:rPr lang="en-US" sz="2400" b="1" dirty="0" smtClean="0"/>
              <a:t>Assessed the social network ties and bonds across all weeks of all program participants.</a:t>
            </a:r>
          </a:p>
          <a:p>
            <a:endParaRPr lang="en-US" sz="2400" b="1" dirty="0" smtClean="0"/>
          </a:p>
          <a:p>
            <a:r>
              <a:rPr lang="en-US" sz="2400" b="1" dirty="0" smtClean="0"/>
              <a:t>Mentee demographic information assessed</a:t>
            </a:r>
            <a:endParaRPr lang="en-US" sz="2400" b="1" dirty="0" smtClean="0"/>
          </a:p>
          <a:p>
            <a:endParaRPr lang="en-US" sz="2400" b="1" dirty="0"/>
          </a:p>
          <a:p>
            <a:r>
              <a:rPr lang="en-US" sz="2400" b="1" dirty="0"/>
              <a:t>Outcome measures of depression </a:t>
            </a:r>
            <a:r>
              <a:rPr lang="en-US" sz="2400" b="1" dirty="0" smtClean="0"/>
              <a:t>using the </a:t>
            </a:r>
            <a:r>
              <a:rPr lang="en-US" sz="2400" b="1" i="1" dirty="0" smtClean="0"/>
              <a:t>Center </a:t>
            </a:r>
            <a:r>
              <a:rPr lang="en-US" sz="2400" b="1" i="1" dirty="0"/>
              <a:t>for Epidemiologic Studies Depression </a:t>
            </a:r>
            <a:r>
              <a:rPr lang="en-US" sz="2400" b="1" i="1" dirty="0" smtClean="0"/>
              <a:t>Scale (CES-D)</a:t>
            </a:r>
            <a:r>
              <a:rPr lang="en-US" sz="2400" baseline="30000" dirty="0"/>
              <a:t> </a:t>
            </a:r>
            <a:r>
              <a:rPr lang="en-US" sz="2400" b="1" baseline="30000" dirty="0" smtClean="0"/>
              <a:t>4</a:t>
            </a:r>
            <a:endParaRPr lang="en-US" sz="2400" b="1" i="1" dirty="0" smtClean="0"/>
          </a:p>
          <a:p>
            <a:pPr lvl="1"/>
            <a:r>
              <a:rPr lang="en-US" sz="2200" b="1" dirty="0" smtClean="0">
                <a:solidFill>
                  <a:srgbClr val="465D0B"/>
                </a:solidFill>
              </a:rPr>
              <a:t>Assessed at Baseline and Week 11</a:t>
            </a:r>
            <a:endParaRPr lang="en-US" sz="2200" b="1" dirty="0" smtClean="0">
              <a:solidFill>
                <a:srgbClr val="465D0B"/>
              </a:solidFill>
            </a:endParaRPr>
          </a:p>
          <a:p>
            <a:pPr lvl="1"/>
            <a:r>
              <a:rPr lang="en-US" sz="2400" b="1" dirty="0" smtClean="0">
                <a:solidFill>
                  <a:srgbClr val="465D0B"/>
                </a:solidFill>
              </a:rPr>
              <a:t>Reliability: α </a:t>
            </a:r>
            <a:r>
              <a:rPr lang="en-US" sz="2400" b="1" dirty="0" smtClean="0">
                <a:solidFill>
                  <a:srgbClr val="465D0B"/>
                </a:solidFill>
              </a:rPr>
              <a:t>= 0.92</a:t>
            </a:r>
          </a:p>
          <a:p>
            <a:endParaRPr lang="en-US" sz="2000" dirty="0"/>
          </a:p>
          <a:p>
            <a:endParaRPr lang="en-US" sz="2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246" y="6503353"/>
            <a:ext cx="5810754" cy="354647"/>
          </a:xfrm>
          <a:prstGeom prst="rect">
            <a:avLst/>
          </a:prstGeom>
        </p:spPr>
      </p:pic>
      <p:sp>
        <p:nvSpPr>
          <p:cNvPr id="7" name="TextBox 6"/>
          <p:cNvSpPr txBox="1"/>
          <p:nvPr/>
        </p:nvSpPr>
        <p:spPr>
          <a:xfrm>
            <a:off x="0" y="6542176"/>
            <a:ext cx="3429000" cy="276999"/>
          </a:xfrm>
          <a:prstGeom prst="rect">
            <a:avLst/>
          </a:prstGeom>
          <a:noFill/>
        </p:spPr>
        <p:txBody>
          <a:bodyPr wrap="square" rtlCol="0">
            <a:spAutoFit/>
          </a:bodyPr>
          <a:lstStyle/>
          <a:p>
            <a:r>
              <a:rPr lang="en-US" sz="1200" dirty="0" smtClean="0"/>
              <a:t>4 (</a:t>
            </a:r>
            <a:r>
              <a:rPr lang="en-US" sz="1200" dirty="0" err="1" smtClean="0"/>
              <a:t>Haroz</a:t>
            </a:r>
            <a:r>
              <a:rPr lang="en-US" sz="1200" dirty="0"/>
              <a:t>, Ybarra &amp; Eaton, 2014) </a:t>
            </a:r>
          </a:p>
        </p:txBody>
      </p:sp>
    </p:spTree>
    <p:extLst>
      <p:ext uri="{BB962C8B-B14F-4D97-AF65-F5344CB8AC3E}">
        <p14:creationId xmlns:p14="http://schemas.microsoft.com/office/powerpoint/2010/main" val="26196444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3246" y="6503353"/>
            <a:ext cx="5810754" cy="354647"/>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1180149621"/>
              </p:ext>
            </p:extLst>
          </p:nvPr>
        </p:nvGraphicFramePr>
        <p:xfrm>
          <a:off x="609600" y="1295400"/>
          <a:ext cx="7924800" cy="4951036"/>
        </p:xfrm>
        <a:graphic>
          <a:graphicData uri="http://schemas.openxmlformats.org/drawingml/2006/table">
            <a:tbl>
              <a:tblPr firstRow="1" bandRow="1">
                <a:tableStyleId>{5C22544A-7EE6-4342-B048-85BDC9FD1C3A}</a:tableStyleId>
              </a:tblPr>
              <a:tblGrid>
                <a:gridCol w="3222179">
                  <a:extLst>
                    <a:ext uri="{9D8B030D-6E8A-4147-A177-3AD203B41FA5}">
                      <a16:colId xmlns:a16="http://schemas.microsoft.com/office/drawing/2014/main" val="1622870594"/>
                    </a:ext>
                  </a:extLst>
                </a:gridCol>
                <a:gridCol w="4702621">
                  <a:extLst>
                    <a:ext uri="{9D8B030D-6E8A-4147-A177-3AD203B41FA5}">
                      <a16:colId xmlns:a16="http://schemas.microsoft.com/office/drawing/2014/main" val="1963370216"/>
                    </a:ext>
                  </a:extLst>
                </a:gridCol>
              </a:tblGrid>
              <a:tr h="547644">
                <a:tc gridSpan="2">
                  <a:txBody>
                    <a:bodyPr/>
                    <a:lstStyle/>
                    <a:p>
                      <a:pPr algn="ctr"/>
                      <a:r>
                        <a:rPr lang="en-US" sz="3000" b="1" dirty="0" smtClean="0"/>
                        <a:t>Mentee </a:t>
                      </a:r>
                      <a:r>
                        <a:rPr lang="en-US" sz="3000" b="1" dirty="0" smtClean="0"/>
                        <a:t>Characteristics</a:t>
                      </a:r>
                      <a:endParaRPr lang="en-US" sz="3000" b="1" dirty="0">
                        <a:latin typeface="Tw Cen MT" panose="020B0602020104020603" pitchFamily="34" charset="0"/>
                      </a:endParaRPr>
                    </a:p>
                  </a:txBody>
                  <a:tcPr/>
                </a:tc>
                <a:tc hMerge="1">
                  <a:txBody>
                    <a:bodyPr/>
                    <a:lstStyle/>
                    <a:p>
                      <a:pPr algn="ctr"/>
                      <a:endParaRPr lang="en-US" dirty="0"/>
                    </a:p>
                  </a:txBody>
                  <a:tcPr/>
                </a:tc>
                <a:extLst>
                  <a:ext uri="{0D108BD9-81ED-4DB2-BD59-A6C34878D82A}">
                    <a16:rowId xmlns:a16="http://schemas.microsoft.com/office/drawing/2014/main" val="3305898805"/>
                  </a:ext>
                </a:extLst>
              </a:tr>
              <a:tr h="473194">
                <a:tc>
                  <a:txBody>
                    <a:bodyPr/>
                    <a:lstStyle/>
                    <a:p>
                      <a:pPr algn="ctr"/>
                      <a:r>
                        <a:rPr lang="en-US" sz="2500" b="1" dirty="0" smtClean="0"/>
                        <a:t>Total</a:t>
                      </a:r>
                      <a:r>
                        <a:rPr lang="en-US" sz="2500" b="1" baseline="0" dirty="0" smtClean="0"/>
                        <a:t> </a:t>
                      </a:r>
                      <a:r>
                        <a:rPr lang="en-US" sz="2500" b="1" baseline="0" dirty="0" smtClean="0"/>
                        <a:t>Mentees</a:t>
                      </a:r>
                      <a:endParaRPr lang="en-US" sz="2500" b="1" dirty="0">
                        <a:latin typeface="Tw Cen MT" panose="020B0602020104020603" pitchFamily="34" charset="0"/>
                      </a:endParaRPr>
                    </a:p>
                  </a:txBody>
                  <a:tcPr anchor="ctr"/>
                </a:tc>
                <a:tc>
                  <a:txBody>
                    <a:bodyPr/>
                    <a:lstStyle/>
                    <a:p>
                      <a:pPr algn="ctr"/>
                      <a:r>
                        <a:rPr lang="en-US" sz="2500" b="1" dirty="0" smtClean="0"/>
                        <a:t>83</a:t>
                      </a:r>
                      <a:endParaRPr lang="en-US" sz="2500" b="1" dirty="0">
                        <a:latin typeface="Tw Cen MT" panose="020B0602020104020603" pitchFamily="34" charset="0"/>
                      </a:endParaRPr>
                    </a:p>
                  </a:txBody>
                  <a:tcPr anchor="ctr"/>
                </a:tc>
                <a:extLst>
                  <a:ext uri="{0D108BD9-81ED-4DB2-BD59-A6C34878D82A}">
                    <a16:rowId xmlns:a16="http://schemas.microsoft.com/office/drawing/2014/main" val="303781133"/>
                  </a:ext>
                </a:extLst>
              </a:tr>
              <a:tr h="473194">
                <a:tc>
                  <a:txBody>
                    <a:bodyPr/>
                    <a:lstStyle/>
                    <a:p>
                      <a:pPr algn="ctr"/>
                      <a:r>
                        <a:rPr lang="en-US" sz="2500" b="1" dirty="0" smtClean="0"/>
                        <a:t>% Male</a:t>
                      </a:r>
                      <a:endParaRPr lang="en-US" sz="2500" b="1" dirty="0">
                        <a:latin typeface="Tw Cen MT" panose="020B0602020104020603" pitchFamily="34" charset="0"/>
                      </a:endParaRPr>
                    </a:p>
                  </a:txBody>
                  <a:tcPr anchor="ctr"/>
                </a:tc>
                <a:tc>
                  <a:txBody>
                    <a:bodyPr/>
                    <a:lstStyle/>
                    <a:p>
                      <a:pPr algn="ctr"/>
                      <a:r>
                        <a:rPr lang="en-US" sz="2500" b="1" dirty="0" smtClean="0"/>
                        <a:t>65%</a:t>
                      </a:r>
                      <a:endParaRPr lang="en-US" sz="2500" b="1" dirty="0">
                        <a:latin typeface="Tw Cen MT" panose="020B0602020104020603" pitchFamily="34" charset="0"/>
                      </a:endParaRPr>
                    </a:p>
                  </a:txBody>
                  <a:tcPr anchor="ctr"/>
                </a:tc>
                <a:extLst>
                  <a:ext uri="{0D108BD9-81ED-4DB2-BD59-A6C34878D82A}">
                    <a16:rowId xmlns:a16="http://schemas.microsoft.com/office/drawing/2014/main" val="1529319252"/>
                  </a:ext>
                </a:extLst>
              </a:tr>
              <a:tr h="838663">
                <a:tc>
                  <a:txBody>
                    <a:bodyPr/>
                    <a:lstStyle/>
                    <a:p>
                      <a:pPr algn="ctr"/>
                      <a:r>
                        <a:rPr lang="en-US" sz="2500" b="1" dirty="0" smtClean="0"/>
                        <a:t>Mean Age</a:t>
                      </a:r>
                      <a:r>
                        <a:rPr lang="en-US" sz="2500" b="1" baseline="0" dirty="0" smtClean="0"/>
                        <a:t> (SD)</a:t>
                      </a:r>
                    </a:p>
                    <a:p>
                      <a:pPr algn="ctr"/>
                      <a:r>
                        <a:rPr lang="en-US" sz="2500" b="1" baseline="0" dirty="0" smtClean="0"/>
                        <a:t>[Range 11-18]</a:t>
                      </a:r>
                      <a:endParaRPr lang="en-US" sz="2500" b="1" dirty="0">
                        <a:latin typeface="Tw Cen MT" panose="020B0602020104020603" pitchFamily="34" charset="0"/>
                      </a:endParaRPr>
                    </a:p>
                  </a:txBody>
                  <a:tcPr anchor="ctr"/>
                </a:tc>
                <a:tc>
                  <a:txBody>
                    <a:bodyPr/>
                    <a:lstStyle/>
                    <a:p>
                      <a:pPr algn="ctr"/>
                      <a:r>
                        <a:rPr lang="en-US" sz="2500" b="1" dirty="0" smtClean="0"/>
                        <a:t>14 (1.89)</a:t>
                      </a:r>
                      <a:endParaRPr lang="en-US" sz="2500" b="1" dirty="0">
                        <a:latin typeface="Tw Cen MT" panose="020B0602020104020603" pitchFamily="34" charset="0"/>
                      </a:endParaRPr>
                    </a:p>
                  </a:txBody>
                  <a:tcPr anchor="ctr"/>
                </a:tc>
                <a:extLst>
                  <a:ext uri="{0D108BD9-81ED-4DB2-BD59-A6C34878D82A}">
                    <a16:rowId xmlns:a16="http://schemas.microsoft.com/office/drawing/2014/main" val="1816610391"/>
                  </a:ext>
                </a:extLst>
              </a:tr>
              <a:tr h="473194">
                <a:tc rowSpan="2">
                  <a:txBody>
                    <a:bodyPr/>
                    <a:lstStyle/>
                    <a:p>
                      <a:pPr algn="ctr"/>
                      <a:r>
                        <a:rPr lang="en-US" sz="2500" b="1" dirty="0" smtClean="0"/>
                        <a:t>Depression Mean (SD) </a:t>
                      </a:r>
                    </a:p>
                    <a:p>
                      <a:pPr algn="ctr"/>
                      <a:r>
                        <a:rPr lang="en-US" sz="2500" b="1" dirty="0" smtClean="0"/>
                        <a:t>[CES-D; Score</a:t>
                      </a:r>
                      <a:r>
                        <a:rPr lang="en-US" sz="2500" b="1" baseline="0" dirty="0" smtClean="0"/>
                        <a:t> 0-7]</a:t>
                      </a:r>
                      <a:endParaRPr lang="en-US" sz="2500" b="1" dirty="0">
                        <a:latin typeface="Tw Cen MT" panose="020B0602020104020603" pitchFamily="34" charset="0"/>
                      </a:endParaRPr>
                    </a:p>
                  </a:txBody>
                  <a:tcPr anchor="ctr"/>
                </a:tc>
                <a:tc>
                  <a:txBody>
                    <a:bodyPr/>
                    <a:lstStyle/>
                    <a:p>
                      <a:pPr algn="ctr"/>
                      <a:r>
                        <a:rPr lang="en-US" sz="2500" b="1" dirty="0" smtClean="0"/>
                        <a:t>Baseline: 1.63</a:t>
                      </a:r>
                      <a:r>
                        <a:rPr lang="en-US" sz="2500" b="1" baseline="0" dirty="0" smtClean="0"/>
                        <a:t> (1.70)</a:t>
                      </a:r>
                      <a:endParaRPr lang="en-US" sz="2500" b="1" dirty="0">
                        <a:latin typeface="Tw Cen MT" panose="020B0602020104020603" pitchFamily="34" charset="0"/>
                      </a:endParaRPr>
                    </a:p>
                  </a:txBody>
                  <a:tcPr anchor="ctr"/>
                </a:tc>
                <a:extLst>
                  <a:ext uri="{0D108BD9-81ED-4DB2-BD59-A6C34878D82A}">
                    <a16:rowId xmlns:a16="http://schemas.microsoft.com/office/drawing/2014/main" val="1171035383"/>
                  </a:ext>
                </a:extLst>
              </a:tr>
              <a:tr h="709792">
                <a:tc vMerge="1">
                  <a:txBody>
                    <a:bodyPr/>
                    <a:lstStyle/>
                    <a:p>
                      <a:endParaRPr lang="en-US" dirty="0"/>
                    </a:p>
                  </a:txBody>
                  <a:tcPr/>
                </a:tc>
                <a:tc>
                  <a:txBody>
                    <a:bodyPr/>
                    <a:lstStyle/>
                    <a:p>
                      <a:pPr algn="ctr"/>
                      <a:r>
                        <a:rPr lang="en-US" sz="2500" b="1" dirty="0" smtClean="0"/>
                        <a:t>Post:</a:t>
                      </a:r>
                      <a:r>
                        <a:rPr lang="en-US" sz="2500" b="1" baseline="0" dirty="0" smtClean="0"/>
                        <a:t> </a:t>
                      </a:r>
                      <a:r>
                        <a:rPr lang="en-US" sz="2500" b="1" dirty="0" smtClean="0"/>
                        <a:t>1.42 (1.58)</a:t>
                      </a:r>
                      <a:endParaRPr lang="en-US" sz="2500" b="1" dirty="0">
                        <a:latin typeface="Tw Cen MT" panose="020B0602020104020603" pitchFamily="34" charset="0"/>
                      </a:endParaRPr>
                    </a:p>
                  </a:txBody>
                  <a:tcPr anchor="ctr"/>
                </a:tc>
                <a:extLst>
                  <a:ext uri="{0D108BD9-81ED-4DB2-BD59-A6C34878D82A}">
                    <a16:rowId xmlns:a16="http://schemas.microsoft.com/office/drawing/2014/main" val="3512186244"/>
                  </a:ext>
                </a:extLst>
              </a:tr>
              <a:tr h="473194">
                <a:tc rowSpan="3">
                  <a:txBody>
                    <a:bodyPr/>
                    <a:lstStyle/>
                    <a:p>
                      <a:pPr algn="ctr"/>
                      <a:r>
                        <a:rPr lang="en-US" sz="2500" b="1" dirty="0" smtClean="0"/>
                        <a:t>Race %</a:t>
                      </a:r>
                      <a:endParaRPr lang="en-US" sz="2500" b="1" dirty="0">
                        <a:latin typeface="Tw Cen MT" panose="020B0602020104020603" pitchFamily="34" charset="0"/>
                      </a:endParaRPr>
                    </a:p>
                  </a:txBody>
                  <a:tcPr anchor="ctr">
                    <a:solidFill>
                      <a:srgbClr val="E1E5DC"/>
                    </a:solidFill>
                  </a:tcPr>
                </a:tc>
                <a:tc>
                  <a:txBody>
                    <a:bodyPr/>
                    <a:lstStyle/>
                    <a:p>
                      <a:pPr algn="ctr"/>
                      <a:r>
                        <a:rPr lang="en-US" sz="2500" b="1" dirty="0" smtClean="0"/>
                        <a:t>White = 62.07%</a:t>
                      </a:r>
                      <a:endParaRPr lang="en-US" sz="2500" b="1" dirty="0">
                        <a:latin typeface="Tw Cen MT" panose="020B0602020104020603" pitchFamily="34" charset="0"/>
                      </a:endParaRPr>
                    </a:p>
                  </a:txBody>
                  <a:tcPr anchor="ctr"/>
                </a:tc>
                <a:extLst>
                  <a:ext uri="{0D108BD9-81ED-4DB2-BD59-A6C34878D82A}">
                    <a16:rowId xmlns:a16="http://schemas.microsoft.com/office/drawing/2014/main" val="2595566301"/>
                  </a:ext>
                </a:extLst>
              </a:tr>
              <a:tr h="473194">
                <a:tc vMerge="1">
                  <a:txBody>
                    <a:bodyPr/>
                    <a:lstStyle/>
                    <a:p>
                      <a:endParaRPr lang="en-US"/>
                    </a:p>
                  </a:txBody>
                  <a:tcPr/>
                </a:tc>
                <a:tc>
                  <a:txBody>
                    <a:bodyPr/>
                    <a:lstStyle/>
                    <a:p>
                      <a:pPr algn="ctr"/>
                      <a:r>
                        <a:rPr lang="en-US" sz="2500" b="1" dirty="0" smtClean="0"/>
                        <a:t>Hispanic = 18.39%</a:t>
                      </a:r>
                      <a:endParaRPr lang="en-US" sz="2500" b="1" dirty="0">
                        <a:latin typeface="Tw Cen MT" panose="020B0602020104020603" pitchFamily="34" charset="0"/>
                      </a:endParaRPr>
                    </a:p>
                  </a:txBody>
                  <a:tcPr anchor="ctr"/>
                </a:tc>
                <a:extLst>
                  <a:ext uri="{0D108BD9-81ED-4DB2-BD59-A6C34878D82A}">
                    <a16:rowId xmlns:a16="http://schemas.microsoft.com/office/drawing/2014/main" val="2500835097"/>
                  </a:ext>
                </a:extLst>
              </a:tr>
              <a:tr h="473194">
                <a:tc vMerge="1">
                  <a:txBody>
                    <a:bodyPr/>
                    <a:lstStyle/>
                    <a:p>
                      <a:endParaRPr lang="en-US"/>
                    </a:p>
                  </a:txBody>
                  <a:tcPr/>
                </a:tc>
                <a:tc>
                  <a:txBody>
                    <a:bodyPr/>
                    <a:lstStyle/>
                    <a:p>
                      <a:pPr algn="ctr"/>
                      <a:r>
                        <a:rPr lang="en-US" sz="2500" b="1" dirty="0" smtClean="0"/>
                        <a:t>Other = 19.54%</a:t>
                      </a:r>
                      <a:endParaRPr lang="en-US" sz="2500" b="1" dirty="0">
                        <a:latin typeface="Tw Cen MT" panose="020B0602020104020603" pitchFamily="34" charset="0"/>
                      </a:endParaRPr>
                    </a:p>
                  </a:txBody>
                  <a:tcPr anchor="ctr"/>
                </a:tc>
                <a:extLst>
                  <a:ext uri="{0D108BD9-81ED-4DB2-BD59-A6C34878D82A}">
                    <a16:rowId xmlns:a16="http://schemas.microsoft.com/office/drawing/2014/main" val="3598561315"/>
                  </a:ext>
                </a:extLst>
              </a:tr>
            </a:tbl>
          </a:graphicData>
        </a:graphic>
      </p:graphicFrame>
    </p:spTree>
    <p:extLst>
      <p:ext uri="{BB962C8B-B14F-4D97-AF65-F5344CB8AC3E}">
        <p14:creationId xmlns:p14="http://schemas.microsoft.com/office/powerpoint/2010/main" val="30627873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838200"/>
            <a:ext cx="8229600" cy="1066800"/>
          </a:xfrm>
        </p:spPr>
        <p:txBody>
          <a:bodyPr/>
          <a:lstStyle/>
          <a:p>
            <a:r>
              <a:rPr lang="en-US" dirty="0" smtClean="0"/>
              <a:t>Assessing network ties and bonds</a:t>
            </a:r>
            <a:endParaRPr lang="en-US" dirty="0"/>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grpSp>
        <p:nvGrpSpPr>
          <p:cNvPr id="6" name="Group 5"/>
          <p:cNvGrpSpPr/>
          <p:nvPr/>
        </p:nvGrpSpPr>
        <p:grpSpPr>
          <a:xfrm>
            <a:off x="2743200" y="1905000"/>
            <a:ext cx="3429124" cy="4907073"/>
            <a:chOff x="108127" y="1874726"/>
            <a:chExt cx="3429124" cy="4907073"/>
          </a:xfrm>
        </p:grpSpPr>
        <p:grpSp>
          <p:nvGrpSpPr>
            <p:cNvPr id="39" name="Group 38"/>
            <p:cNvGrpSpPr/>
            <p:nvPr/>
          </p:nvGrpSpPr>
          <p:grpSpPr>
            <a:xfrm>
              <a:off x="108127" y="1874726"/>
              <a:ext cx="3429124" cy="4907073"/>
              <a:chOff x="108127" y="1874726"/>
              <a:chExt cx="3429124" cy="4983275"/>
            </a:xfrm>
          </p:grpSpPr>
          <p:pic>
            <p:nvPicPr>
              <p:cNvPr id="4" name="Picture 3" descr="R:\William T Grant\Fall 2015\photos_F15\Example Photos\resize\DSCF0551.jpg"/>
              <p:cNvPicPr/>
              <p:nvPr/>
            </p:nvPicPr>
            <p:blipFill>
              <a:blip r:embed="rId3"/>
              <a:srcRect/>
              <a:stretch>
                <a:fillRect/>
              </a:stretch>
            </p:blipFill>
            <p:spPr bwMode="auto">
              <a:xfrm>
                <a:off x="929227" y="2637625"/>
                <a:ext cx="1190625" cy="950071"/>
              </a:xfrm>
              <a:prstGeom prst="rect">
                <a:avLst/>
              </a:prstGeom>
              <a:noFill/>
              <a:ln>
                <a:noFill/>
              </a:ln>
            </p:spPr>
          </p:pic>
          <p:pic>
            <p:nvPicPr>
              <p:cNvPr id="17" name="Picture 16"/>
              <p:cNvPicPr>
                <a:picLocks noChangeAspect="1"/>
              </p:cNvPicPr>
              <p:nvPr/>
            </p:nvPicPr>
            <p:blipFill>
              <a:blip r:embed="rId4"/>
              <a:stretch>
                <a:fillRect/>
              </a:stretch>
            </p:blipFill>
            <p:spPr>
              <a:xfrm>
                <a:off x="108127" y="2080298"/>
                <a:ext cx="3429124" cy="478895"/>
              </a:xfrm>
              <a:prstGeom prst="rect">
                <a:avLst/>
              </a:prstGeom>
            </p:spPr>
          </p:pic>
          <p:sp>
            <p:nvSpPr>
              <p:cNvPr id="22" name="Rectangle 21"/>
              <p:cNvSpPr/>
              <p:nvPr/>
            </p:nvSpPr>
            <p:spPr>
              <a:xfrm>
                <a:off x="139656" y="1874726"/>
                <a:ext cx="3293825" cy="49832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R:\William T Grant\Fall 2015\photos_F15\Example Photos\resize\DSCF0551.jpg"/>
              <p:cNvPicPr/>
              <p:nvPr/>
            </p:nvPicPr>
            <p:blipFill>
              <a:blip r:embed="rId3"/>
              <a:srcRect/>
              <a:stretch>
                <a:fillRect/>
              </a:stretch>
            </p:blipFill>
            <p:spPr bwMode="auto">
              <a:xfrm>
                <a:off x="942975" y="4086534"/>
                <a:ext cx="1190625" cy="950071"/>
              </a:xfrm>
              <a:prstGeom prst="rect">
                <a:avLst/>
              </a:prstGeom>
              <a:noFill/>
              <a:ln>
                <a:noFill/>
              </a:ln>
            </p:spPr>
          </p:pic>
          <p:pic>
            <p:nvPicPr>
              <p:cNvPr id="14" name="Picture 13" descr="R:\William T Grant\Fall 2015\photos_F15\Example Photos\resize\DSCF0551.jpg"/>
              <p:cNvPicPr/>
              <p:nvPr/>
            </p:nvPicPr>
            <p:blipFill>
              <a:blip r:embed="rId3"/>
              <a:srcRect/>
              <a:stretch>
                <a:fillRect/>
              </a:stretch>
            </p:blipFill>
            <p:spPr bwMode="auto">
              <a:xfrm>
                <a:off x="929227" y="5535443"/>
                <a:ext cx="1190625" cy="950071"/>
              </a:xfrm>
              <a:prstGeom prst="rect">
                <a:avLst/>
              </a:prstGeom>
              <a:noFill/>
              <a:ln>
                <a:noFill/>
              </a:ln>
            </p:spPr>
          </p:pic>
        </p:grpSp>
        <p:pic>
          <p:nvPicPr>
            <p:cNvPr id="43" name="Picture 42"/>
            <p:cNvPicPr>
              <a:picLocks noChangeAspect="1"/>
            </p:cNvPicPr>
            <p:nvPr/>
          </p:nvPicPr>
          <p:blipFill>
            <a:blip r:embed="rId5"/>
            <a:stretch>
              <a:fillRect/>
            </a:stretch>
          </p:blipFill>
          <p:spPr>
            <a:xfrm>
              <a:off x="944880" y="4051592"/>
              <a:ext cx="1188720" cy="961701"/>
            </a:xfrm>
            <a:prstGeom prst="rect">
              <a:avLst/>
            </a:prstGeom>
          </p:spPr>
        </p:pic>
        <p:pic>
          <p:nvPicPr>
            <p:cNvPr id="3" name="Picture 2"/>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942975" y="5460603"/>
              <a:ext cx="1188720" cy="960120"/>
            </a:xfrm>
            <a:prstGeom prst="rect">
              <a:avLst/>
            </a:prstGeom>
          </p:spPr>
        </p:pic>
      </p:grpSp>
    </p:spTree>
    <p:extLst>
      <p:ext uri="{BB962C8B-B14F-4D97-AF65-F5344CB8AC3E}">
        <p14:creationId xmlns:p14="http://schemas.microsoft.com/office/powerpoint/2010/main" val="33051539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838200"/>
            <a:ext cx="8229600" cy="1066800"/>
          </a:xfrm>
        </p:spPr>
        <p:txBody>
          <a:bodyPr/>
          <a:lstStyle/>
          <a:p>
            <a:r>
              <a:rPr lang="en-US" dirty="0" smtClean="0"/>
              <a:t>Assessing network ties and bonds</a:t>
            </a:r>
            <a:endParaRPr lang="en-US" dirty="0"/>
          </a:p>
        </p:txBody>
      </p:sp>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0146" y="0"/>
            <a:ext cx="2413854" cy="1313136"/>
          </a:xfrm>
          <a:prstGeom prst="rect">
            <a:avLst/>
          </a:prstGeom>
        </p:spPr>
      </p:pic>
      <p:grpSp>
        <p:nvGrpSpPr>
          <p:cNvPr id="6" name="Group 5"/>
          <p:cNvGrpSpPr/>
          <p:nvPr/>
        </p:nvGrpSpPr>
        <p:grpSpPr>
          <a:xfrm>
            <a:off x="2743200" y="1905000"/>
            <a:ext cx="3429124" cy="4907073"/>
            <a:chOff x="108127" y="1874726"/>
            <a:chExt cx="3429124" cy="4907073"/>
          </a:xfrm>
        </p:grpSpPr>
        <p:grpSp>
          <p:nvGrpSpPr>
            <p:cNvPr id="39" name="Group 38"/>
            <p:cNvGrpSpPr/>
            <p:nvPr/>
          </p:nvGrpSpPr>
          <p:grpSpPr>
            <a:xfrm>
              <a:off x="108127" y="1874726"/>
              <a:ext cx="3429124" cy="4907073"/>
              <a:chOff x="108127" y="1874726"/>
              <a:chExt cx="3429124" cy="4983275"/>
            </a:xfrm>
          </p:grpSpPr>
          <p:pic>
            <p:nvPicPr>
              <p:cNvPr id="4" name="Picture 3" descr="R:\William T Grant\Fall 2015\photos_F15\Example Photos\resize\DSCF0551.jpg"/>
              <p:cNvPicPr/>
              <p:nvPr/>
            </p:nvPicPr>
            <p:blipFill>
              <a:blip r:embed="rId3"/>
              <a:srcRect/>
              <a:stretch>
                <a:fillRect/>
              </a:stretch>
            </p:blipFill>
            <p:spPr bwMode="auto">
              <a:xfrm>
                <a:off x="929227" y="2637625"/>
                <a:ext cx="1190625" cy="950071"/>
              </a:xfrm>
              <a:prstGeom prst="rect">
                <a:avLst/>
              </a:prstGeom>
              <a:noFill/>
              <a:ln>
                <a:noFill/>
              </a:ln>
            </p:spPr>
          </p:pic>
          <p:pic>
            <p:nvPicPr>
              <p:cNvPr id="17" name="Picture 16"/>
              <p:cNvPicPr>
                <a:picLocks noChangeAspect="1"/>
              </p:cNvPicPr>
              <p:nvPr/>
            </p:nvPicPr>
            <p:blipFill>
              <a:blip r:embed="rId4"/>
              <a:stretch>
                <a:fillRect/>
              </a:stretch>
            </p:blipFill>
            <p:spPr>
              <a:xfrm>
                <a:off x="108127" y="2080298"/>
                <a:ext cx="3429124" cy="478895"/>
              </a:xfrm>
              <a:prstGeom prst="rect">
                <a:avLst/>
              </a:prstGeom>
            </p:spPr>
          </p:pic>
          <p:sp>
            <p:nvSpPr>
              <p:cNvPr id="22" name="Rectangle 21"/>
              <p:cNvSpPr/>
              <p:nvPr/>
            </p:nvSpPr>
            <p:spPr>
              <a:xfrm>
                <a:off x="139656" y="1874726"/>
                <a:ext cx="3293825" cy="49832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R:\William T Grant\Fall 2015\photos_F15\Example Photos\resize\DSCF0551.jpg"/>
              <p:cNvPicPr/>
              <p:nvPr/>
            </p:nvPicPr>
            <p:blipFill>
              <a:blip r:embed="rId3"/>
              <a:srcRect/>
              <a:stretch>
                <a:fillRect/>
              </a:stretch>
            </p:blipFill>
            <p:spPr bwMode="auto">
              <a:xfrm>
                <a:off x="942975" y="4086534"/>
                <a:ext cx="1190625" cy="950071"/>
              </a:xfrm>
              <a:prstGeom prst="rect">
                <a:avLst/>
              </a:prstGeom>
              <a:noFill/>
              <a:ln>
                <a:noFill/>
              </a:ln>
            </p:spPr>
          </p:pic>
          <p:pic>
            <p:nvPicPr>
              <p:cNvPr id="14" name="Picture 13" descr="R:\William T Grant\Fall 2015\photos_F15\Example Photos\resize\DSCF0551.jpg"/>
              <p:cNvPicPr/>
              <p:nvPr/>
            </p:nvPicPr>
            <p:blipFill>
              <a:blip r:embed="rId3"/>
              <a:srcRect/>
              <a:stretch>
                <a:fillRect/>
              </a:stretch>
            </p:blipFill>
            <p:spPr bwMode="auto">
              <a:xfrm>
                <a:off x="929227" y="5535443"/>
                <a:ext cx="1190625" cy="950071"/>
              </a:xfrm>
              <a:prstGeom prst="rect">
                <a:avLst/>
              </a:prstGeom>
              <a:noFill/>
              <a:ln>
                <a:noFill/>
              </a:ln>
            </p:spPr>
          </p:pic>
        </p:grpSp>
        <p:pic>
          <p:nvPicPr>
            <p:cNvPr id="43" name="Picture 42"/>
            <p:cNvPicPr>
              <a:picLocks noChangeAspect="1"/>
            </p:cNvPicPr>
            <p:nvPr/>
          </p:nvPicPr>
          <p:blipFill>
            <a:blip r:embed="rId5"/>
            <a:stretch>
              <a:fillRect/>
            </a:stretch>
          </p:blipFill>
          <p:spPr>
            <a:xfrm>
              <a:off x="944880" y="4051592"/>
              <a:ext cx="1188720" cy="961701"/>
            </a:xfrm>
            <a:prstGeom prst="rect">
              <a:avLst/>
            </a:prstGeom>
          </p:spPr>
        </p:pic>
        <p:pic>
          <p:nvPicPr>
            <p:cNvPr id="3" name="Picture 2"/>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942975" y="5460603"/>
              <a:ext cx="1188720" cy="960120"/>
            </a:xfrm>
            <a:prstGeom prst="rect">
              <a:avLst/>
            </a:prstGeom>
          </p:spPr>
        </p:pic>
      </p:grpSp>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52800" y="2552667"/>
            <a:ext cx="492450" cy="616082"/>
          </a:xfrm>
          <a:prstGeom prst="rect">
            <a:avLst/>
          </a:prstGeom>
        </p:spPr>
      </p:pic>
    </p:spTree>
    <p:extLst>
      <p:ext uri="{BB962C8B-B14F-4D97-AF65-F5344CB8AC3E}">
        <p14:creationId xmlns:p14="http://schemas.microsoft.com/office/powerpoint/2010/main" val="383732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Custom 2">
      <a:dk1>
        <a:sysClr val="windowText" lastClr="000000"/>
      </a:dk1>
      <a:lt1>
        <a:sysClr val="window" lastClr="FFFFFF"/>
      </a:lt1>
      <a:dk2>
        <a:srgbClr val="4E7549"/>
      </a:dk2>
      <a:lt2>
        <a:srgbClr val="FEFAC9"/>
      </a:lt2>
      <a:accent1>
        <a:srgbClr val="A5B592"/>
      </a:accent1>
      <a:accent2>
        <a:srgbClr val="D9C31D"/>
      </a:accent2>
      <a:accent3>
        <a:srgbClr val="E7BC29"/>
      </a:accent3>
      <a:accent4>
        <a:srgbClr val="FBEF59"/>
      </a:accent4>
      <a:accent5>
        <a:srgbClr val="BECA95"/>
      </a:accent5>
      <a:accent6>
        <a:srgbClr val="D1BCE1"/>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30767</TotalTime>
  <Words>2514</Words>
  <Application>Microsoft Office PowerPoint</Application>
  <PresentationFormat>On-screen Show (4:3)</PresentationFormat>
  <Paragraphs>745</Paragraphs>
  <Slides>54</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Georgia</vt:lpstr>
      <vt:lpstr>Tw Cen MT</vt:lpstr>
      <vt:lpstr>Wingdings 2</vt:lpstr>
      <vt:lpstr>Urban</vt:lpstr>
      <vt:lpstr>Neil Yetz, MPH Candidate Colorado School Of Public Health     </vt:lpstr>
      <vt:lpstr>The Campus Connections Program</vt:lpstr>
      <vt:lpstr>Mentoring At-Risk Youth</vt:lpstr>
      <vt:lpstr>Objective</vt:lpstr>
      <vt:lpstr>Hypothesis</vt:lpstr>
      <vt:lpstr>Methods</vt:lpstr>
      <vt:lpstr>PowerPoint Presentation</vt:lpstr>
      <vt:lpstr>Assessing network ties and bonds</vt:lpstr>
      <vt:lpstr>Assessing network ties and bonds</vt:lpstr>
      <vt:lpstr>Assessing network ties and bonds</vt:lpstr>
      <vt:lpstr>Assessing network ties and bonds</vt:lpstr>
      <vt:lpstr>Assessing network ties and bonds</vt:lpstr>
      <vt:lpstr>Assessing network ties and bonds</vt:lpstr>
      <vt:lpstr>Social Network Analysis: A Quick Overview</vt:lpstr>
      <vt:lpstr>Social Network Analysis (SNA) </vt:lpstr>
      <vt:lpstr>Social Network Analysis (SNA) </vt:lpstr>
      <vt:lpstr>Social Network Analysis (SNA) </vt:lpstr>
      <vt:lpstr>Social Network Analysis (SNA) </vt:lpstr>
      <vt:lpstr>Social Network Analysis (SNA) </vt:lpstr>
      <vt:lpstr>The Campus Connections Social Network</vt:lpstr>
      <vt:lpstr>The Growing Social Network</vt:lpstr>
      <vt:lpstr>The Growing Social Network</vt:lpstr>
      <vt:lpstr>The Growing Social Network</vt:lpstr>
      <vt:lpstr>The Growing Social Network</vt:lpstr>
      <vt:lpstr>The Growing Social Network</vt:lpstr>
      <vt:lpstr>Analysis Methods</vt:lpstr>
      <vt:lpstr>Results</vt:lpstr>
      <vt:lpstr>Model Comparison (N=83)</vt:lpstr>
      <vt:lpstr>Model Comparison (N=83)</vt:lpstr>
      <vt:lpstr>Model Comparison (N=83)</vt:lpstr>
      <vt:lpstr>Model Comparison (N=83)</vt:lpstr>
      <vt:lpstr>Model Comparison (N=83)</vt:lpstr>
      <vt:lpstr>Results Main Finding</vt:lpstr>
      <vt:lpstr>The Four Assessed Networks</vt:lpstr>
      <vt:lpstr>PowerPoint Presentation</vt:lpstr>
      <vt:lpstr>Conclusions</vt:lpstr>
      <vt:lpstr>Implications</vt:lpstr>
      <vt:lpstr>Limitations and Future Research</vt:lpstr>
      <vt:lpstr>THANK YOU!</vt:lpstr>
      <vt:lpstr>REFERENCES</vt:lpstr>
      <vt:lpstr>EXTRA SLIDES</vt:lpstr>
      <vt:lpstr>Adolescent Specific Social Network</vt:lpstr>
      <vt:lpstr>Program Evaluation Findings</vt:lpstr>
      <vt:lpstr>SNA, Mentorship, and Adolescents</vt:lpstr>
      <vt:lpstr>Student experiences</vt:lpstr>
      <vt:lpstr>Background</vt:lpstr>
      <vt:lpstr>For more information, please contact:  </vt:lpstr>
      <vt:lpstr>Campus Connections Schedule</vt:lpstr>
      <vt:lpstr>Campus Connections</vt:lpstr>
      <vt:lpstr>PowerPoint Presentation</vt:lpstr>
      <vt:lpstr>PowerPoint Presentation</vt:lpstr>
      <vt:lpstr>PowerPoint Presentation</vt:lpstr>
      <vt:lpstr>Results</vt:lpstr>
      <vt:lpstr>PowerPoint Presentation</vt:lpstr>
    </vt:vector>
  </TitlesOfParts>
  <Company>Colorado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jenkraf</dc:creator>
  <cp:lastModifiedBy>RA,Henry</cp:lastModifiedBy>
  <cp:revision>408</cp:revision>
  <cp:lastPrinted>2010-08-30T18:21:39Z</cp:lastPrinted>
  <dcterms:created xsi:type="dcterms:W3CDTF">2010-08-12T21:23:18Z</dcterms:created>
  <dcterms:modified xsi:type="dcterms:W3CDTF">2017-04-25T22:32:20Z</dcterms:modified>
</cp:coreProperties>
</file>